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6" r:id="rId4"/>
  </p:sldMasterIdLst>
  <p:notesMasterIdLst>
    <p:notesMasterId r:id="rId14"/>
  </p:notesMasterIdLst>
  <p:sldIdLst>
    <p:sldId id="617" r:id="rId5"/>
    <p:sldId id="856" r:id="rId6"/>
    <p:sldId id="950" r:id="rId7"/>
    <p:sldId id="876" r:id="rId8"/>
    <p:sldId id="835" r:id="rId9"/>
    <p:sldId id="951" r:id="rId10"/>
    <p:sldId id="836" r:id="rId11"/>
    <p:sldId id="838" r:id="rId12"/>
    <p:sldId id="616" r:id="rId13"/>
  </p:sldIdLst>
  <p:sldSz cx="9144000" cy="5143500" type="screen16x9"/>
  <p:notesSz cx="6858000" cy="9144000"/>
  <p:embeddedFontLst>
    <p:embeddedFont>
      <p:font typeface="KoPub돋움체 Bold" panose="020B0600000101010101" charset="-127"/>
      <p:bold r:id="rId15"/>
    </p:embeddedFont>
    <p:embeddedFont>
      <p:font typeface="KoPub돋움체 Medium" panose="020B0600000101010101" charset="-127"/>
      <p:regular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" userDrawn="1">
          <p15:clr>
            <a:srgbClr val="A4A3A4"/>
          </p15:clr>
        </p15:guide>
        <p15:guide id="2" pos="158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5624" userDrawn="1">
          <p15:clr>
            <a:srgbClr val="A4A3A4"/>
          </p15:clr>
        </p15:guide>
        <p15:guide id="5" orient="horz" pos="1416" userDrawn="1">
          <p15:clr>
            <a:srgbClr val="A4A3A4"/>
          </p15:clr>
        </p15:guide>
        <p15:guide id="6" orient="horz" pos="2822" userDrawn="1">
          <p15:clr>
            <a:srgbClr val="A4A3A4"/>
          </p15:clr>
        </p15:guide>
        <p15:guide id="7" orient="horz" pos="418" userDrawn="1">
          <p15:clr>
            <a:srgbClr val="A4A3A4"/>
          </p15:clr>
        </p15:guide>
        <p15:guide id="8" pos="204" userDrawn="1">
          <p15:clr>
            <a:srgbClr val="A4A3A4"/>
          </p15:clr>
        </p15:guide>
        <p15:guide id="9" orient="horz" pos="9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BFBFBF"/>
    <a:srgbClr val="F2F2F2"/>
    <a:srgbClr val="FDFDFD"/>
    <a:srgbClr val="7F7F7F"/>
    <a:srgbClr val="C00000"/>
    <a:srgbClr val="A9D18E"/>
    <a:srgbClr val="FFD966"/>
    <a:srgbClr val="F4B18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DB35F66-B855-40F9-B925-0F293533F751}">
  <a:tblStyle styleId="{EDB35F66-B855-40F9-B925-0F293533F75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6370" autoAdjust="0"/>
  </p:normalViewPr>
  <p:slideViewPr>
    <p:cSldViewPr snapToGrid="0">
      <p:cViewPr varScale="1">
        <p:scale>
          <a:sx n="141" d="100"/>
          <a:sy n="141" d="100"/>
        </p:scale>
        <p:origin x="684" y="120"/>
      </p:cViewPr>
      <p:guideLst>
        <p:guide orient="horz" pos="395"/>
        <p:guide pos="158"/>
        <p:guide pos="5602"/>
        <p:guide pos="5624"/>
        <p:guide orient="horz" pos="1416"/>
        <p:guide orient="horz" pos="2822"/>
        <p:guide orient="horz" pos="418"/>
        <p:guide pos="204"/>
        <p:guide orient="horz" pos="9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13650"/>
    </p:cViewPr>
  </p:sorterViewPr>
  <p:notesViewPr>
    <p:cSldViewPr snapToGrid="0" showGuides="1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88439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599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31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Architecture, Skyscraper, Glass Facades, Modern, Facade">
            <a:extLst>
              <a:ext uri="{FF2B5EF4-FFF2-40B4-BE49-F238E27FC236}">
                <a16:creationId xmlns:a16="http://schemas.microsoft.com/office/drawing/2014/main" id="{3C0F1CF1-03AE-40D3-A7E6-5ED3577F260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49C432BF-F506-41EE-A032-0B148A50720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1B2601A-98A1-4C53-B53C-00603A2753C3}"/>
              </a:ext>
            </a:extLst>
          </p:cNvPr>
          <p:cNvSpPr/>
          <p:nvPr userDrawn="1"/>
        </p:nvSpPr>
        <p:spPr>
          <a:xfrm>
            <a:off x="0" y="4056459"/>
            <a:ext cx="7000867" cy="1087037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0C47E198-AF45-4BF2-B6B4-F1D03FDE9C13}"/>
              </a:ext>
            </a:extLst>
          </p:cNvPr>
          <p:cNvSpPr/>
          <p:nvPr userDrawn="1"/>
        </p:nvSpPr>
        <p:spPr>
          <a:xfrm>
            <a:off x="7000849" y="4"/>
            <a:ext cx="2143151" cy="4039785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A949416-6FFE-4560-B749-E364EAA74F05}"/>
              </a:ext>
            </a:extLst>
          </p:cNvPr>
          <p:cNvCxnSpPr>
            <a:cxnSpLocks/>
          </p:cNvCxnSpPr>
          <p:nvPr userDrawn="1"/>
        </p:nvCxnSpPr>
        <p:spPr>
          <a:xfrm flipV="1">
            <a:off x="7000875" y="0"/>
            <a:ext cx="0" cy="51435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FC29235B-443D-4367-A557-E59BD4901815}"/>
              </a:ext>
            </a:extLst>
          </p:cNvPr>
          <p:cNvCxnSpPr/>
          <p:nvPr userDrawn="1"/>
        </p:nvCxnSpPr>
        <p:spPr>
          <a:xfrm>
            <a:off x="0" y="4048125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C98A8D-8038-44D3-A452-1F90380CF796}"/>
              </a:ext>
            </a:extLst>
          </p:cNvPr>
          <p:cNvSpPr/>
          <p:nvPr userDrawn="1"/>
        </p:nvSpPr>
        <p:spPr>
          <a:xfrm>
            <a:off x="7000875" y="1036859"/>
            <a:ext cx="2143091" cy="922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pic>
        <p:nvPicPr>
          <p:cNvPr id="14" name="Picture 4" descr="(주)피앤디솔루션">
            <a:extLst>
              <a:ext uri="{FF2B5EF4-FFF2-40B4-BE49-F238E27FC236}">
                <a16:creationId xmlns:a16="http://schemas.microsoft.com/office/drawing/2014/main" id="{3D9DEB46-1FDA-4B01-B5C6-94AF3A2934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966" y="1182089"/>
            <a:ext cx="1363807" cy="70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372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hitecture, Skyscraper, Glass Facades, Modern, Facade">
            <a:extLst>
              <a:ext uri="{FF2B5EF4-FFF2-40B4-BE49-F238E27FC236}">
                <a16:creationId xmlns:a16="http://schemas.microsoft.com/office/drawing/2014/main" id="{621EAB71-3038-4372-AD3C-BC4D942E1C0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53900DD-8B7E-4B3B-97E8-58B700606B3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03F0E53-F2A6-42F3-A3B5-925E2BA3BF3E}"/>
              </a:ext>
            </a:extLst>
          </p:cNvPr>
          <p:cNvSpPr/>
          <p:nvPr userDrawn="1"/>
        </p:nvSpPr>
        <p:spPr>
          <a:xfrm>
            <a:off x="-23" y="4"/>
            <a:ext cx="3305197" cy="5143496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1A5CDF6C-E07F-4C17-BD1B-4DA74895AA6B}"/>
              </a:ext>
            </a:extLst>
          </p:cNvPr>
          <p:cNvGrpSpPr/>
          <p:nvPr userDrawn="1"/>
        </p:nvGrpSpPr>
        <p:grpSpPr>
          <a:xfrm>
            <a:off x="581023" y="4462744"/>
            <a:ext cx="1041383" cy="540979"/>
            <a:chOff x="288158" y="214594"/>
            <a:chExt cx="1647761" cy="855981"/>
          </a:xfrm>
        </p:grpSpPr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9A75FF44-5162-4EFE-8510-797C164804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8158" y="214594"/>
              <a:ext cx="1647761" cy="855981"/>
            </a:xfrm>
            <a:prstGeom prst="rect">
              <a:avLst/>
            </a:prstGeom>
          </p:spPr>
        </p:pic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B7F941FF-0AE0-4361-9347-A38950A286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8728" r="41329" b="41427"/>
            <a:stretch/>
          </p:blipFill>
          <p:spPr>
            <a:xfrm>
              <a:off x="926307" y="214594"/>
              <a:ext cx="328613" cy="501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697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템플릿 - 일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9;p1">
            <a:extLst>
              <a:ext uri="{FF2B5EF4-FFF2-40B4-BE49-F238E27FC236}">
                <a16:creationId xmlns:a16="http://schemas.microsoft.com/office/drawing/2014/main" id="{C136EC81-261A-4C99-93F2-2BA69414AB34}"/>
              </a:ext>
            </a:extLst>
          </p:cNvPr>
          <p:cNvSpPr txBox="1"/>
          <p:nvPr userDrawn="1"/>
        </p:nvSpPr>
        <p:spPr>
          <a:xfrm>
            <a:off x="4215300" y="4809054"/>
            <a:ext cx="713400" cy="30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8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Montserrat Light"/>
              <a:sym typeface="Montserrat Light"/>
            </a:endParaRPr>
          </a:p>
        </p:txBody>
      </p:sp>
      <p:sp>
        <p:nvSpPr>
          <p:cNvPr id="14" name="Google Shape;1216;p113">
            <a:extLst>
              <a:ext uri="{FF2B5EF4-FFF2-40B4-BE49-F238E27FC236}">
                <a16:creationId xmlns:a16="http://schemas.microsoft.com/office/drawing/2014/main" id="{31D254DC-04CF-4651-B60E-518AC46F44B7}"/>
              </a:ext>
            </a:extLst>
          </p:cNvPr>
          <p:cNvSpPr/>
          <p:nvPr userDrawn="1"/>
        </p:nvSpPr>
        <p:spPr>
          <a:xfrm rot="5400000">
            <a:off x="4254228" y="-4254229"/>
            <a:ext cx="635541" cy="9144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pic>
        <p:nvPicPr>
          <p:cNvPr id="28" name="Picture 6" descr="주)피앤디솔루션 - 비즈니스 데이터 분석 전문기업">
            <a:extLst>
              <a:ext uri="{FF2B5EF4-FFF2-40B4-BE49-F238E27FC236}">
                <a16:creationId xmlns:a16="http://schemas.microsoft.com/office/drawing/2014/main" id="{309DD54A-2CCE-4392-8A83-2043685E0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96" y="4826918"/>
            <a:ext cx="509333" cy="2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44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템플릿 - Tam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419A04A-3A13-4CB5-8676-0339097973B5}"/>
              </a:ext>
            </a:extLst>
          </p:cNvPr>
          <p:cNvCxnSpPr/>
          <p:nvPr userDrawn="1"/>
        </p:nvCxnSpPr>
        <p:spPr>
          <a:xfrm>
            <a:off x="1014786" y="4901580"/>
            <a:ext cx="0" cy="11293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Google Shape;9;p1">
            <a:extLst>
              <a:ext uri="{FF2B5EF4-FFF2-40B4-BE49-F238E27FC236}">
                <a16:creationId xmlns:a16="http://schemas.microsoft.com/office/drawing/2014/main" id="{C136EC81-261A-4C99-93F2-2BA69414AB34}"/>
              </a:ext>
            </a:extLst>
          </p:cNvPr>
          <p:cNvSpPr txBox="1"/>
          <p:nvPr userDrawn="1"/>
        </p:nvSpPr>
        <p:spPr>
          <a:xfrm>
            <a:off x="4215300" y="4809054"/>
            <a:ext cx="713400" cy="300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chemeClr val="tx1">
                    <a:lumMod val="50000"/>
                    <a:lumOff val="50000"/>
                  </a:schemeClr>
                </a:solidFill>
                <a:latin typeface="KoPub돋움체 Medium" panose="00000600000000000000" pitchFamily="2" charset="-127"/>
                <a:ea typeface="KoPub돋움체 Medium" panose="00000600000000000000" pitchFamily="2" charset="-127"/>
                <a:cs typeface="Montserrat Light"/>
                <a:sym typeface="Montserrat Light"/>
              </a:rPr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800" b="0" i="0" u="none" strike="noStrike" cap="none" dirty="0">
              <a:solidFill>
                <a:schemeClr val="tx1">
                  <a:lumMod val="50000"/>
                  <a:lumOff val="50000"/>
                </a:schemeClr>
              </a:solidFill>
              <a:latin typeface="KoPub돋움체 Medium" panose="00000600000000000000" pitchFamily="2" charset="-127"/>
              <a:ea typeface="KoPub돋움체 Medium" panose="00000600000000000000" pitchFamily="2" charset="-127"/>
              <a:cs typeface="Montserrat Light"/>
              <a:sym typeface="Montserrat Light"/>
            </a:endParaRPr>
          </a:p>
        </p:txBody>
      </p:sp>
      <p:sp>
        <p:nvSpPr>
          <p:cNvPr id="14" name="Google Shape;1216;p113">
            <a:extLst>
              <a:ext uri="{FF2B5EF4-FFF2-40B4-BE49-F238E27FC236}">
                <a16:creationId xmlns:a16="http://schemas.microsoft.com/office/drawing/2014/main" id="{31D254DC-04CF-4651-B60E-518AC46F44B7}"/>
              </a:ext>
            </a:extLst>
          </p:cNvPr>
          <p:cNvSpPr/>
          <p:nvPr userDrawn="1"/>
        </p:nvSpPr>
        <p:spPr>
          <a:xfrm rot="5400000">
            <a:off x="4254228" y="-4254229"/>
            <a:ext cx="635541" cy="914400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+mj-ea"/>
              <a:ea typeface="+mj-ea"/>
              <a:cs typeface="Arial"/>
              <a:sym typeface="Arial"/>
            </a:endParaRPr>
          </a:p>
        </p:txBody>
      </p:sp>
      <p:pic>
        <p:nvPicPr>
          <p:cNvPr id="27" name="Picture 4" descr="Tamr | MassMutual® Ventures">
            <a:extLst>
              <a:ext uri="{FF2B5EF4-FFF2-40B4-BE49-F238E27FC236}">
                <a16:creationId xmlns:a16="http://schemas.microsoft.com/office/drawing/2014/main" id="{C20482AC-0ACE-4EAF-8579-E1BE504F454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8" t="27471" r="25256" b="27119"/>
          <a:stretch/>
        </p:blipFill>
        <p:spPr bwMode="auto">
          <a:xfrm>
            <a:off x="197654" y="4809054"/>
            <a:ext cx="731034" cy="30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주)피앤디솔루션 - 비즈니스 데이터 분석 전문기업">
            <a:extLst>
              <a:ext uri="{FF2B5EF4-FFF2-40B4-BE49-F238E27FC236}">
                <a16:creationId xmlns:a16="http://schemas.microsoft.com/office/drawing/2014/main" id="{309DD54A-2CCE-4392-8A83-2043685E0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183" y="4826918"/>
            <a:ext cx="509333" cy="26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14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chitecture, Skyscraper, Glass Facades, Modern, Facade">
            <a:extLst>
              <a:ext uri="{FF2B5EF4-FFF2-40B4-BE49-F238E27FC236}">
                <a16:creationId xmlns:a16="http://schemas.microsoft.com/office/drawing/2014/main" id="{621EAB71-3038-4372-AD3C-BC4D942E1C0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B53900DD-8B7E-4B3B-97E8-58B700606B3A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</p:spTree>
    <p:extLst>
      <p:ext uri="{BB962C8B-B14F-4D97-AF65-F5344CB8AC3E}">
        <p14:creationId xmlns:p14="http://schemas.microsoft.com/office/powerpoint/2010/main" val="166622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7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37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3" r:id="rId2"/>
    <p:sldLayoutId id="2147483772" r:id="rId3"/>
    <p:sldLayoutId id="2147483768" r:id="rId4"/>
    <p:sldLayoutId id="2147483774" r:id="rId5"/>
    <p:sldLayoutId id="214748376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ne-doc.oss-cn-shanghai.aliyuncs.com/tools/gradle-6.4-bin.zip" TargetMode="External"/><Relationship Id="rId2" Type="http://schemas.openxmlformats.org/officeDocument/2006/relationships/hyperlink" Target="https://git-scm.com/download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iki.fanruan.com/pages/viewpage.action?pageId=25756270" TargetMode="External"/><Relationship Id="rId5" Type="http://schemas.openxmlformats.org/officeDocument/2006/relationships/hyperlink" Target="https://wiki.fanruan.com/pages/viewpage.action?pageId=25756270#id-1%E3%80%81%E5%BF%85%E5%A4%87%E5%B7%A5%E5%85%B7%E5%AE%89%E8%A3%85%E5%92%8C%E9%85%8D%E7%BD%AE-%E5%AE%89%E8%A3%85IntelliJIDEA" TargetMode="External"/><Relationship Id="rId4" Type="http://schemas.openxmlformats.org/officeDocument/2006/relationships/hyperlink" Target="http://maven.apache.org/download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fanruan.com/fanruan/report-starter-latest.git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fanruan.com/pages/viewpage.action?pageId=2575628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텍스트 개체 틀 2">
            <a:extLst>
              <a:ext uri="{FF2B5EF4-FFF2-40B4-BE49-F238E27FC236}">
                <a16:creationId xmlns:a16="http://schemas.microsoft.com/office/drawing/2014/main" id="{2DA09C5B-1A89-4957-8AB7-C78839D3F81C}"/>
              </a:ext>
            </a:extLst>
          </p:cNvPr>
          <p:cNvSpPr txBox="1">
            <a:spLocks/>
          </p:cNvSpPr>
          <p:nvPr/>
        </p:nvSpPr>
        <p:spPr>
          <a:xfrm>
            <a:off x="515517" y="854066"/>
            <a:ext cx="5969789" cy="922731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altLang="ko-KR" sz="48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P&amp;D</a:t>
            </a:r>
            <a:r>
              <a:rPr lang="ko-KR" altLang="en-US" sz="48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 </a:t>
            </a:r>
            <a:r>
              <a:rPr lang="en-US" altLang="ko-KR" sz="48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</a:rPr>
              <a:t>Solution</a:t>
            </a:r>
          </a:p>
        </p:txBody>
      </p:sp>
      <p:sp>
        <p:nvSpPr>
          <p:cNvPr id="22" name="텍스트 개체 틀 1">
            <a:extLst>
              <a:ext uri="{FF2B5EF4-FFF2-40B4-BE49-F238E27FC236}">
                <a16:creationId xmlns:a16="http://schemas.microsoft.com/office/drawing/2014/main" id="{15A6E5E2-890E-4CAF-9082-2B9945259144}"/>
              </a:ext>
            </a:extLst>
          </p:cNvPr>
          <p:cNvSpPr txBox="1">
            <a:spLocks/>
          </p:cNvSpPr>
          <p:nvPr/>
        </p:nvSpPr>
        <p:spPr>
          <a:xfrm>
            <a:off x="515517" y="1646864"/>
            <a:ext cx="5969789" cy="487392"/>
          </a:xfrm>
          <a:prstGeom prst="rect">
            <a:avLst/>
          </a:prstGeom>
          <a:effectLst/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1" hangingPunct="1">
              <a:lnSpc>
                <a:spcPct val="15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latin typeface="+mn-ea"/>
                <a:ea typeface="+mn-ea"/>
              </a:rPr>
              <a:t>The Leading Provider Of Data Technology</a:t>
            </a:r>
          </a:p>
        </p:txBody>
      </p:sp>
      <p:sp>
        <p:nvSpPr>
          <p:cNvPr id="6" name="텍스트 개체 틀 1">
            <a:extLst>
              <a:ext uri="{FF2B5EF4-FFF2-40B4-BE49-F238E27FC236}">
                <a16:creationId xmlns:a16="http://schemas.microsoft.com/office/drawing/2014/main" id="{D9E927EE-1502-4EDE-92B4-2F8B897C8BA2}"/>
              </a:ext>
            </a:extLst>
          </p:cNvPr>
          <p:cNvSpPr txBox="1">
            <a:spLocks/>
          </p:cNvSpPr>
          <p:nvPr/>
        </p:nvSpPr>
        <p:spPr>
          <a:xfrm>
            <a:off x="515517" y="2445551"/>
            <a:ext cx="5969789" cy="644435"/>
          </a:xfrm>
          <a:prstGeom prst="rect">
            <a:avLst/>
          </a:prstGeom>
          <a:effectLst/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defTabSz="914400" eaLnBrk="1" latinLnBrk="1" hangingPunct="1">
              <a:lnSpc>
                <a:spcPct val="150000"/>
              </a:lnSpc>
              <a:spcBef>
                <a:spcPts val="1000"/>
              </a:spcBef>
              <a:buClrTx/>
              <a:buFont typeface="Arial" panose="020B0604020202020204" pitchFamily="34" charset="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  <a:cs typeface="+mn-cs"/>
              </a:defRPr>
            </a:lvl1pPr>
            <a:lvl2pPr marL="6858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defTabSz="91440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400" dirty="0" err="1">
                <a:latin typeface="+mn-ea"/>
                <a:ea typeface="+mn-ea"/>
              </a:rPr>
              <a:t>FineReport</a:t>
            </a:r>
            <a:r>
              <a:rPr lang="en-US" altLang="ko-KR" sz="2400" dirty="0">
                <a:latin typeface="+mn-ea"/>
                <a:ea typeface="+mn-ea"/>
              </a:rPr>
              <a:t> </a:t>
            </a:r>
            <a:r>
              <a:rPr lang="ko-KR" altLang="en-US" sz="2400" dirty="0">
                <a:latin typeface="+mn-ea"/>
                <a:ea typeface="+mn-ea"/>
              </a:rPr>
              <a:t>플러그인 개발</a:t>
            </a:r>
            <a:endParaRPr lang="en-US" altLang="ko-KR" sz="24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5463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 </a:t>
            </a:r>
            <a:r>
              <a:rPr lang="ko-KR" altLang="en-US" dirty="0"/>
              <a:t>설치 및 초기 설정</a:t>
            </a:r>
            <a:endParaRPr lang="en-US" altLang="ko-KR" dirty="0"/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8139320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플러그인 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- </a:t>
            </a:r>
            <a:r>
              <a:rPr lang="en-US" altLang="ko-KR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FineReport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는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기본 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Plugin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제외한 추가 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Plugin 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개발이 가능            </a:t>
            </a:r>
          </a:p>
        </p:txBody>
      </p:sp>
      <p:sp>
        <p:nvSpPr>
          <p:cNvPr id="11" name="Shape 96">
            <a:extLst>
              <a:ext uri="{FF2B5EF4-FFF2-40B4-BE49-F238E27FC236}">
                <a16:creationId xmlns:a16="http://schemas.microsoft.com/office/drawing/2014/main" id="{27061718-796D-4AA1-B591-C450147D224F}"/>
              </a:ext>
            </a:extLst>
          </p:cNvPr>
          <p:cNvSpPr/>
          <p:nvPr/>
        </p:nvSpPr>
        <p:spPr>
          <a:xfrm>
            <a:off x="424296" y="1298664"/>
            <a:ext cx="3892348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필수 설치목록</a:t>
            </a:r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473409" y="1719283"/>
            <a:ext cx="8216778" cy="528617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GIT 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: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2" tooltip="git다운"/>
              </a:rPr>
              <a:t>https://git-scm.com/downloads</a:t>
            </a:r>
            <a:endParaRPr lang="en-US" altLang="ko-KR" sz="8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 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: </a:t>
            </a:r>
            <a:r>
              <a:rPr lang="en-US" altLang="ko-KR" sz="800" dirty="0">
                <a:solidFill>
                  <a:srgbClr val="0052CC"/>
                </a:solidFill>
                <a:latin typeface="+mn-lt"/>
                <a:hlinkClick r:id="rId3"/>
              </a:rPr>
              <a:t>https://fine-doc.oss-cn-shanghai.aliyuncs.com/tools/gradle-6.4-bin.zip</a:t>
            </a:r>
            <a:endParaRPr lang="en-US" altLang="ko-KR" sz="800" dirty="0">
              <a:solidFill>
                <a:srgbClr val="0052CC"/>
              </a:solidFill>
              <a:latin typeface="+mn-lt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Maven 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: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4"/>
              </a:rPr>
              <a:t>http://maven.apache.org/download.html</a:t>
            </a:r>
            <a:endParaRPr lang="en-US" altLang="ko-KR" sz="8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IDEA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intellij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) – [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모든버전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사용가능하지만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2020.02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버전 권고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]</a:t>
            </a:r>
            <a:b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: </a:t>
            </a:r>
            <a:r>
              <a:rPr lang="en-US" altLang="ko-KR" sz="8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5"/>
              </a:rPr>
              <a:t>https://wiki.fanruan.com/pages/viewpage.action?pageId=25756270#id-1%E3%80%81%E5%BF%85%E5%A4%87%E5%B7%A5%E5%85%B7%E5%AE%89%E8%A3%85%E5%92%8C%E9%85%8D%E7%BD%AE-%E5%AE%89%E8%A3%85IntelliJIDEA</a:t>
            </a:r>
            <a:endParaRPr lang="en-US" altLang="ko-KR" sz="8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2" name="Shape 96">
            <a:extLst>
              <a:ext uri="{FF2B5EF4-FFF2-40B4-BE49-F238E27FC236}">
                <a16:creationId xmlns:a16="http://schemas.microsoft.com/office/drawing/2014/main" id="{8CA57757-B5F7-809F-13DF-476A9C343EA0}"/>
              </a:ext>
            </a:extLst>
          </p:cNvPr>
          <p:cNvSpPr/>
          <p:nvPr/>
        </p:nvSpPr>
        <p:spPr>
          <a:xfrm>
            <a:off x="5251652" y="4551680"/>
            <a:ext cx="3892348" cy="24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참고자료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6"/>
              </a:rPr>
              <a:t>https://wiki.fanruan.com/pages/viewpage.action?pageId=25756270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99277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 </a:t>
            </a:r>
            <a:r>
              <a:rPr lang="ko-KR" altLang="en-US" dirty="0"/>
              <a:t>설치 및 초기 설정</a:t>
            </a:r>
            <a:r>
              <a:rPr lang="en-US" altLang="ko-KR" dirty="0"/>
              <a:t>(1)_</a:t>
            </a:r>
            <a:r>
              <a:rPr lang="en-US" altLang="ko-KR" dirty="0" err="1"/>
              <a:t>gradle</a:t>
            </a:r>
            <a:r>
              <a:rPr lang="en-US" altLang="ko-KR" dirty="0"/>
              <a:t> </a:t>
            </a:r>
            <a:r>
              <a:rPr lang="ko-KR" altLang="en-US" dirty="0"/>
              <a:t>설정</a:t>
            </a:r>
            <a:endParaRPr lang="en-US" altLang="ko-KR" dirty="0"/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8139320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 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설정</a:t>
            </a:r>
          </a:p>
        </p:txBody>
      </p:sp>
      <p:sp>
        <p:nvSpPr>
          <p:cNvPr id="11" name="Shape 96">
            <a:extLst>
              <a:ext uri="{FF2B5EF4-FFF2-40B4-BE49-F238E27FC236}">
                <a16:creationId xmlns:a16="http://schemas.microsoft.com/office/drawing/2014/main" id="{27061718-796D-4AA1-B591-C450147D224F}"/>
              </a:ext>
            </a:extLst>
          </p:cNvPr>
          <p:cNvSpPr/>
          <p:nvPr/>
        </p:nvSpPr>
        <p:spPr>
          <a:xfrm>
            <a:off x="5300513" y="1298664"/>
            <a:ext cx="3892348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162269" y="1550051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GRADLE_HOME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변수 설정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변수값은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설치 위치 확인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)</a:t>
            </a: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GRADLE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시스템변수 설정 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</a:pPr>
            <a:r>
              <a:rPr lang="en-US" altLang="ko-KR" sz="1000" b="1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* JDK </a:t>
            </a:r>
            <a:r>
              <a:rPr lang="ko-KR" altLang="en-US" sz="1000" b="1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설정과 유사하므로</a:t>
            </a:r>
            <a:r>
              <a:rPr lang="en-US" altLang="ko-KR" sz="1000" b="1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, JDK </a:t>
            </a:r>
            <a:r>
              <a:rPr lang="ko-KR" altLang="en-US" sz="1000" b="1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참조가능</a:t>
            </a:r>
            <a:endParaRPr lang="en-US" altLang="ko-KR" sz="1000" b="1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E4790A3-ED70-D3D8-EC7C-EF6FD6C7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92250"/>
            <a:ext cx="1830635" cy="174660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AB179AFF-FFCA-54B5-AD57-1DB6ED2BF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96" y="1556788"/>
            <a:ext cx="2944072" cy="715422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A74C94-FF56-4073-B6B7-14D8C2B6C818}"/>
              </a:ext>
            </a:extLst>
          </p:cNvPr>
          <p:cNvSpPr/>
          <p:nvPr/>
        </p:nvSpPr>
        <p:spPr>
          <a:xfrm>
            <a:off x="349602" y="1788159"/>
            <a:ext cx="1256947" cy="812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E323526-3576-57C9-8C79-2FB6FD8195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564" y="2310377"/>
            <a:ext cx="1952285" cy="185695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F053437A-9D79-4CC9-92E7-C77DAC171612}"/>
              </a:ext>
            </a:extLst>
          </p:cNvPr>
          <p:cNvSpPr/>
          <p:nvPr/>
        </p:nvSpPr>
        <p:spPr>
          <a:xfrm>
            <a:off x="402961" y="2409633"/>
            <a:ext cx="1203587" cy="9394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F11D9FA-AE4B-D878-B41F-9F9EAEC45E1B}"/>
              </a:ext>
            </a:extLst>
          </p:cNvPr>
          <p:cNvSpPr/>
          <p:nvPr/>
        </p:nvSpPr>
        <p:spPr>
          <a:xfrm>
            <a:off x="2507564" y="3109614"/>
            <a:ext cx="1482981" cy="1304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CC96CC5C-2F3F-861C-09C7-EB819E355DEB}"/>
              </a:ext>
            </a:extLst>
          </p:cNvPr>
          <p:cNvSpPr/>
          <p:nvPr/>
        </p:nvSpPr>
        <p:spPr>
          <a:xfrm>
            <a:off x="1713653" y="1788159"/>
            <a:ext cx="643467" cy="81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B7D9E767-32CC-8D0F-3AE1-B30BCAC0D175}"/>
              </a:ext>
            </a:extLst>
          </p:cNvPr>
          <p:cNvSpPr/>
          <p:nvPr/>
        </p:nvSpPr>
        <p:spPr>
          <a:xfrm>
            <a:off x="1713866" y="2447721"/>
            <a:ext cx="643467" cy="81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460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D1502F3-2E6A-440C-A07B-8767A6AD39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27655" y="1584288"/>
            <a:ext cx="4280858" cy="2955056"/>
          </a:xfrm>
          <a:prstGeom prst="rect">
            <a:avLst/>
          </a:prstGeom>
        </p:spPr>
      </p:pic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</a:t>
            </a:r>
            <a:r>
              <a:rPr lang="ko-KR" altLang="en-US" dirty="0"/>
              <a:t>를 통한 </a:t>
            </a:r>
            <a:r>
              <a:rPr lang="en-US" altLang="ko-KR" dirty="0"/>
              <a:t>Main </a:t>
            </a:r>
            <a:r>
              <a:rPr lang="ko-KR" altLang="en-US" dirty="0"/>
              <a:t>프로그램 실행</a:t>
            </a:r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8139320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Git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이용한 기초 셋팅</a:t>
            </a:r>
          </a:p>
        </p:txBody>
      </p:sp>
      <p:sp>
        <p:nvSpPr>
          <p:cNvPr id="11" name="Shape 96">
            <a:extLst>
              <a:ext uri="{FF2B5EF4-FFF2-40B4-BE49-F238E27FC236}">
                <a16:creationId xmlns:a16="http://schemas.microsoft.com/office/drawing/2014/main" id="{27061718-796D-4AA1-B591-C450147D224F}"/>
              </a:ext>
            </a:extLst>
          </p:cNvPr>
          <p:cNvSpPr/>
          <p:nvPr/>
        </p:nvSpPr>
        <p:spPr>
          <a:xfrm>
            <a:off x="5300513" y="1298664"/>
            <a:ext cx="3892348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162269" y="1550051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IDEA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실행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‘Git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Form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Version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Control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클릭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Url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의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Fanruan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git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주소 입력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en-US" altLang="ko-KR" sz="800" b="0" i="0" dirty="0">
                <a:solidFill>
                  <a:srgbClr val="0052CC"/>
                </a:solidFill>
                <a:effectLst/>
                <a:latin typeface="+mn-lt"/>
                <a:hlinkClick r:id="rId3"/>
              </a:rPr>
              <a:t>https://code.fanruan.com/fanruan/report-starter-latest.git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A4A74C94-FF56-4073-B6B7-14D8C2B6C818}"/>
              </a:ext>
            </a:extLst>
          </p:cNvPr>
          <p:cNvSpPr/>
          <p:nvPr/>
        </p:nvSpPr>
        <p:spPr>
          <a:xfrm>
            <a:off x="1996300" y="2733293"/>
            <a:ext cx="645300" cy="15687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053437A-9D79-4CC9-92E7-C77DAC171612}"/>
              </a:ext>
            </a:extLst>
          </p:cNvPr>
          <p:cNvSpPr/>
          <p:nvPr/>
        </p:nvSpPr>
        <p:spPr>
          <a:xfrm>
            <a:off x="2468084" y="3141733"/>
            <a:ext cx="2103916" cy="15687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Shape 96">
            <a:extLst>
              <a:ext uri="{FF2B5EF4-FFF2-40B4-BE49-F238E27FC236}">
                <a16:creationId xmlns:a16="http://schemas.microsoft.com/office/drawing/2014/main" id="{C9E909E3-F8B1-5917-AF8E-C206FBD2BF5B}"/>
              </a:ext>
            </a:extLst>
          </p:cNvPr>
          <p:cNvSpPr/>
          <p:nvPr/>
        </p:nvSpPr>
        <p:spPr>
          <a:xfrm>
            <a:off x="5251652" y="4551680"/>
            <a:ext cx="3892348" cy="24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참고자료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  <a:hlinkClick r:id="rId4"/>
              </a:rPr>
              <a:t>https://wiki.fanruan.com/pages/viewpage.action?pageId=25756289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62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</a:t>
            </a:r>
            <a:r>
              <a:rPr lang="ko-KR" altLang="en-US" dirty="0"/>
              <a:t>를 통한 </a:t>
            </a:r>
            <a:r>
              <a:rPr lang="en-US" altLang="ko-KR" dirty="0"/>
              <a:t>Main </a:t>
            </a:r>
            <a:r>
              <a:rPr lang="ko-KR" altLang="en-US" dirty="0"/>
              <a:t>프로그램 실행</a:t>
            </a:r>
            <a:r>
              <a:rPr lang="en-US" altLang="ko-KR" dirty="0"/>
              <a:t>(1)_</a:t>
            </a:r>
            <a:r>
              <a:rPr lang="en-US" altLang="ko-KR" dirty="0" err="1"/>
              <a:t>CharterSet</a:t>
            </a:r>
            <a:r>
              <a:rPr lang="en-US" altLang="ko-KR" dirty="0"/>
              <a:t> </a:t>
            </a:r>
            <a:r>
              <a:rPr lang="ko-KR" altLang="en-US" dirty="0"/>
              <a:t>셋팅</a:t>
            </a:r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4788845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dirty="0" err="1"/>
              <a:t>CharterSet</a:t>
            </a:r>
            <a:r>
              <a:rPr lang="en-US" altLang="ko-KR" dirty="0"/>
              <a:t> </a:t>
            </a:r>
            <a:r>
              <a:rPr lang="ko-KR" altLang="en-US" dirty="0"/>
              <a:t>셋팅</a:t>
            </a:r>
          </a:p>
        </p:txBody>
      </p:sp>
      <p:sp>
        <p:nvSpPr>
          <p:cNvPr id="11" name="Shape 96">
            <a:extLst>
              <a:ext uri="{FF2B5EF4-FFF2-40B4-BE49-F238E27FC236}">
                <a16:creationId xmlns:a16="http://schemas.microsoft.com/office/drawing/2014/main" id="{27061718-796D-4AA1-B591-C450147D224F}"/>
              </a:ext>
            </a:extLst>
          </p:cNvPr>
          <p:cNvSpPr/>
          <p:nvPr/>
        </p:nvSpPr>
        <p:spPr>
          <a:xfrm>
            <a:off x="5300513" y="1298664"/>
            <a:ext cx="3892348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Ctrl + shift + s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클릭하여 </a:t>
            </a:r>
            <a:r>
              <a:rPr lang="ko-KR" altLang="en-US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셋팅창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호출</a:t>
            </a:r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300513" y="1719283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Editor -&gt;File Encodings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클릭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Project Encoding , Properties File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의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Encoding -&gt; UTF-8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로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변경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1F1C2F7-50E0-4EDE-8EBE-A9E9F33C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488" r="10488"/>
          <a:stretch/>
        </p:blipFill>
        <p:spPr>
          <a:xfrm>
            <a:off x="335914" y="1463358"/>
            <a:ext cx="4236085" cy="28825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6151F618-33F7-27C2-3727-C3C9E1D27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41" y="1267159"/>
            <a:ext cx="2995208" cy="2142913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057D670-AF1D-2838-A783-CB24AA61F84F}"/>
              </a:ext>
            </a:extLst>
          </p:cNvPr>
          <p:cNvSpPr/>
          <p:nvPr/>
        </p:nvSpPr>
        <p:spPr>
          <a:xfrm>
            <a:off x="2051441" y="2207512"/>
            <a:ext cx="691759" cy="13110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30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</a:t>
            </a:r>
            <a:r>
              <a:rPr lang="ko-KR" altLang="en-US" dirty="0"/>
              <a:t>를 통한 </a:t>
            </a:r>
            <a:r>
              <a:rPr lang="en-US" altLang="ko-KR" dirty="0"/>
              <a:t>Main </a:t>
            </a:r>
            <a:r>
              <a:rPr lang="ko-KR" altLang="en-US" dirty="0"/>
              <a:t>프로그램 실행</a:t>
            </a:r>
            <a:r>
              <a:rPr lang="en-US" altLang="ko-KR" dirty="0"/>
              <a:t>(1)_</a:t>
            </a:r>
            <a:r>
              <a:rPr lang="en-US" altLang="ko-KR" dirty="0" err="1"/>
              <a:t>build.gradle</a:t>
            </a:r>
            <a:r>
              <a:rPr lang="en-US" altLang="ko-KR" dirty="0"/>
              <a:t> </a:t>
            </a:r>
            <a:r>
              <a:rPr lang="ko-KR" altLang="en-US" dirty="0"/>
              <a:t>파일 수정</a:t>
            </a:r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4788845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ko-KR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build.gradle</a:t>
            </a:r>
            <a:r>
              <a:rPr lang="en-US" altLang="ko-KR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파일 수정</a:t>
            </a:r>
            <a:endParaRPr lang="en-US" altLang="ko-KR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300513" y="1719283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Def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fineVersion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: ’11.RELEASE-SNAPSHOT’ -&gt; ’10.RELEASE-SNAPSHOT’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으로 변경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com.fr.cbb:fine-cbb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주석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(//) : FR11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에서만 사용되는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JAR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파일이므로 오류를 생성함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변경 후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Ctrl + F9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클릭해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, Build project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실행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상단 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툴바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Build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에 있음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1F1C2F7-50E0-4EDE-8EBE-A9E9F33CF5F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774" b="24774"/>
          <a:stretch/>
        </p:blipFill>
        <p:spPr>
          <a:xfrm>
            <a:off x="335914" y="1463358"/>
            <a:ext cx="1462291" cy="288258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5057D670-AF1D-2838-A783-CB24AA61F84F}"/>
              </a:ext>
            </a:extLst>
          </p:cNvPr>
          <p:cNvSpPr/>
          <p:nvPr/>
        </p:nvSpPr>
        <p:spPr>
          <a:xfrm flipV="1">
            <a:off x="419491" y="3549227"/>
            <a:ext cx="691759" cy="18288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B450AA4-1243-EE3F-E49B-59C79A229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497" y="1645510"/>
            <a:ext cx="2866220" cy="952794"/>
          </a:xfrm>
          <a:prstGeom prst="rect">
            <a:avLst/>
          </a:prstGeom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6DA6E4E6-A094-B250-6188-CED06F307FF6}"/>
              </a:ext>
            </a:extLst>
          </p:cNvPr>
          <p:cNvSpPr/>
          <p:nvPr/>
        </p:nvSpPr>
        <p:spPr>
          <a:xfrm flipV="1">
            <a:off x="1915753" y="2180167"/>
            <a:ext cx="1545420" cy="13546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7C24366C-A95B-6963-5C5F-46FBB2EC85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5753" y="2960738"/>
            <a:ext cx="2866221" cy="1359858"/>
          </a:xfrm>
          <a:prstGeom prst="rect">
            <a:avLst/>
          </a:prstGeom>
        </p:spPr>
      </p:pic>
      <p:sp>
        <p:nvSpPr>
          <p:cNvPr id="27" name="직사각형 26">
            <a:extLst>
              <a:ext uri="{FF2B5EF4-FFF2-40B4-BE49-F238E27FC236}">
                <a16:creationId xmlns:a16="http://schemas.microsoft.com/office/drawing/2014/main" id="{FD98B70C-B0A7-04BC-8972-1208A1766D7D}"/>
              </a:ext>
            </a:extLst>
          </p:cNvPr>
          <p:cNvSpPr/>
          <p:nvPr/>
        </p:nvSpPr>
        <p:spPr>
          <a:xfrm flipV="1">
            <a:off x="1915752" y="3314700"/>
            <a:ext cx="2310807" cy="1396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8346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62253DD-167D-71DC-0B9F-F4655D0E7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489096"/>
            <a:ext cx="4321175" cy="2990829"/>
          </a:xfrm>
          <a:prstGeom prst="rect">
            <a:avLst/>
          </a:prstGeom>
        </p:spPr>
      </p:pic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altLang="ko-KR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1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en-US" altLang="ko-KR" dirty="0"/>
              <a:t>IDEA</a:t>
            </a:r>
            <a:r>
              <a:rPr lang="ko-KR" altLang="en-US" dirty="0"/>
              <a:t>를 통한 </a:t>
            </a:r>
            <a:r>
              <a:rPr lang="en-US" altLang="ko-KR" dirty="0"/>
              <a:t>Main </a:t>
            </a:r>
            <a:r>
              <a:rPr lang="ko-KR" altLang="en-US" dirty="0"/>
              <a:t>프로그램 실행</a:t>
            </a:r>
            <a:r>
              <a:rPr lang="en-US" altLang="ko-KR" dirty="0"/>
              <a:t>(1)_ </a:t>
            </a:r>
            <a:r>
              <a:rPr lang="ko-KR" altLang="en-US" dirty="0"/>
              <a:t>디자이너 실행</a:t>
            </a:r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설치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4788845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dirty="0"/>
              <a:t>디자이너 실행</a:t>
            </a:r>
            <a:endParaRPr lang="ko-KR" altLang="en-US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274024" y="1492250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Main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페이지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Learner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를 클릭하여 우측상단 버튼을 통해 실행</a:t>
            </a:r>
            <a:b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</a:b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혹은 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우클릭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후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Run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Learner.Main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()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실행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97328CDE-BDD6-47DE-8E46-A03116FC5316}"/>
              </a:ext>
            </a:extLst>
          </p:cNvPr>
          <p:cNvSpPr/>
          <p:nvPr/>
        </p:nvSpPr>
        <p:spPr>
          <a:xfrm>
            <a:off x="473409" y="2390988"/>
            <a:ext cx="862637" cy="1219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BBC2006-9C64-4FAF-A908-9F56CBA63D76}"/>
              </a:ext>
            </a:extLst>
          </p:cNvPr>
          <p:cNvSpPr/>
          <p:nvPr/>
        </p:nvSpPr>
        <p:spPr>
          <a:xfrm>
            <a:off x="3566216" y="1548430"/>
            <a:ext cx="264131" cy="13109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470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DFEB8624-4862-2C1D-6629-C2F351D10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492250"/>
            <a:ext cx="2412577" cy="2987675"/>
          </a:xfrm>
          <a:prstGeom prst="rect">
            <a:avLst/>
          </a:prstGeom>
        </p:spPr>
      </p:pic>
      <p:sp>
        <p:nvSpPr>
          <p:cNvPr id="4" name="Google Shape;1042;p108">
            <a:extLst>
              <a:ext uri="{FF2B5EF4-FFF2-40B4-BE49-F238E27FC236}">
                <a16:creationId xmlns:a16="http://schemas.microsoft.com/office/drawing/2014/main" id="{12ECCB6C-3581-4CC2-AA48-BA288A533B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11125"/>
            <a:ext cx="641350" cy="44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FFFFFF"/>
              </a:buClr>
              <a:buSzPts val="2400"/>
              <a:buFont typeface="Arial"/>
            </a:pPr>
            <a:r>
              <a:rPr lang="en-US" sz="2400" b="1" dirty="0">
                <a:solidFill>
                  <a:srgbClr val="FFC000"/>
                </a:solidFill>
                <a:latin typeface="+mn-ea"/>
                <a:ea typeface="+mn-ea"/>
                <a:cs typeface="Arial"/>
                <a:sym typeface="Arial"/>
              </a:rPr>
              <a:t>2</a:t>
            </a:r>
            <a:endParaRPr sz="2400" b="1" dirty="0">
              <a:solidFill>
                <a:srgbClr val="FFC000"/>
              </a:solidFill>
              <a:latin typeface="+mn-ea"/>
              <a:ea typeface="+mn-ea"/>
              <a:cs typeface="Arial"/>
              <a:sym typeface="Arial"/>
            </a:endParaRPr>
          </a:p>
        </p:txBody>
      </p:sp>
      <p:sp>
        <p:nvSpPr>
          <p:cNvPr id="6" name="Google Shape;1042;p108">
            <a:extLst>
              <a:ext uri="{FF2B5EF4-FFF2-40B4-BE49-F238E27FC236}">
                <a16:creationId xmlns:a16="http://schemas.microsoft.com/office/drawing/2014/main" id="{087A884D-5991-492B-81A8-F6FA438A1978}"/>
              </a:ext>
            </a:extLst>
          </p:cNvPr>
          <p:cNvSpPr txBox="1">
            <a:spLocks/>
          </p:cNvSpPr>
          <p:nvPr/>
        </p:nvSpPr>
        <p:spPr>
          <a:xfrm>
            <a:off x="1610654" y="86519"/>
            <a:ext cx="7533346" cy="468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defTabSz="914400" eaLnBrk="1" latinLnBrk="1" hangingPunct="1">
              <a:lnSpc>
                <a:spcPct val="90000"/>
              </a:lnSpc>
              <a:spcBef>
                <a:spcPct val="0"/>
              </a:spcBef>
              <a:buClr>
                <a:srgbClr val="FFFFFF"/>
              </a:buClr>
              <a:buSzPts val="2400"/>
              <a:buNone/>
              <a:defRPr sz="1800" kern="1200" spc="-5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+mn-ea"/>
                <a:ea typeface="+mn-ea"/>
                <a:cs typeface="+mn-cs"/>
              </a:defRPr>
            </a:lvl1pPr>
          </a:lstStyle>
          <a:p>
            <a:r>
              <a:rPr lang="ko-KR" altLang="en-US" dirty="0"/>
              <a:t>플러그인</a:t>
            </a:r>
            <a:r>
              <a:rPr lang="en-US" altLang="ko-KR" dirty="0"/>
              <a:t> </a:t>
            </a:r>
            <a:r>
              <a:rPr lang="ko-KR" altLang="en-US" dirty="0"/>
              <a:t>개발</a:t>
            </a:r>
            <a:r>
              <a:rPr lang="en-US" altLang="ko-KR" dirty="0"/>
              <a:t>_</a:t>
            </a:r>
            <a:r>
              <a:rPr lang="ko-KR" altLang="en-US" dirty="0"/>
              <a:t> </a:t>
            </a:r>
            <a:r>
              <a:rPr lang="ko-KR" altLang="en-US" dirty="0" err="1"/>
              <a:t>플러그인추가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9" name="Google Shape;1042;p108">
            <a:extLst>
              <a:ext uri="{FF2B5EF4-FFF2-40B4-BE49-F238E27FC236}">
                <a16:creationId xmlns:a16="http://schemas.microsoft.com/office/drawing/2014/main" id="{A263A662-48C5-460A-AF0C-F9DDF71C32CB}"/>
              </a:ext>
            </a:extLst>
          </p:cNvPr>
          <p:cNvSpPr txBox="1">
            <a:spLocks/>
          </p:cNvSpPr>
          <p:nvPr/>
        </p:nvSpPr>
        <p:spPr>
          <a:xfrm>
            <a:off x="424296" y="154785"/>
            <a:ext cx="1373909" cy="33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FFFFFF"/>
              </a:buClr>
              <a:buSzPts val="2400"/>
              <a:buFont typeface="Arial"/>
              <a:buNone/>
            </a:pPr>
            <a:r>
              <a:rPr lang="ko-KR" altLang="en-US" sz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rgbClr val="FFC000"/>
                </a:solidFill>
                <a:latin typeface="+mn-ea"/>
                <a:ea typeface="+mn-ea"/>
                <a:cs typeface="+mn-cs"/>
              </a:rPr>
              <a:t>플러그인 개발</a:t>
            </a:r>
            <a:endParaRPr lang="en-US" altLang="ko-KR" sz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rgbClr val="FFC000"/>
              </a:solidFill>
              <a:latin typeface="+mn-ea"/>
              <a:ea typeface="+mn-ea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B7ADD6B-766F-4551-A69A-C595B3A46B8E}"/>
              </a:ext>
            </a:extLst>
          </p:cNvPr>
          <p:cNvCxnSpPr>
            <a:cxnSpLocks/>
          </p:cNvCxnSpPr>
          <p:nvPr/>
        </p:nvCxnSpPr>
        <p:spPr>
          <a:xfrm>
            <a:off x="473409" y="415925"/>
            <a:ext cx="1133141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hape 96">
            <a:extLst>
              <a:ext uri="{FF2B5EF4-FFF2-40B4-BE49-F238E27FC236}">
                <a16:creationId xmlns:a16="http://schemas.microsoft.com/office/drawing/2014/main" id="{98863EF2-F5AC-4988-8390-1CC47C87C40B}"/>
              </a:ext>
            </a:extLst>
          </p:cNvPr>
          <p:cNvSpPr/>
          <p:nvPr/>
        </p:nvSpPr>
        <p:spPr>
          <a:xfrm>
            <a:off x="257804" y="686430"/>
            <a:ext cx="4788845" cy="380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ko-KR" altLang="en-US" dirty="0" err="1"/>
              <a:t>플러그인추가</a:t>
            </a:r>
            <a:r>
              <a:rPr lang="en-US" altLang="ko-KR" dirty="0"/>
              <a:t>(1)</a:t>
            </a:r>
            <a:endParaRPr lang="ko-KR" altLang="en-US" dirty="0"/>
          </a:p>
        </p:txBody>
      </p:sp>
      <p:sp>
        <p:nvSpPr>
          <p:cNvPr id="12" name="Shape 96">
            <a:extLst>
              <a:ext uri="{FF2B5EF4-FFF2-40B4-BE49-F238E27FC236}">
                <a16:creationId xmlns:a16="http://schemas.microsoft.com/office/drawing/2014/main" id="{27C4F65F-3B86-45EB-8817-584998BA4C83}"/>
              </a:ext>
            </a:extLst>
          </p:cNvPr>
          <p:cNvSpPr/>
          <p:nvPr/>
        </p:nvSpPr>
        <p:spPr>
          <a:xfrm>
            <a:off x="5274024" y="1489096"/>
            <a:ext cx="3654076" cy="5221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추가할 플러그인의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plugin.xml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을 </a:t>
            </a: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webroot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안에 있는 플러그인 명 내부에 추가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  <a:p>
            <a:pPr marL="171450" indent="-171450" defTabSz="9144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u"/>
            </a:pPr>
            <a:r>
              <a:rPr lang="en-US" altLang="ko-KR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Plugin.xnml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추가 후 개발된 플러그인을 </a:t>
            </a:r>
            <a:r>
              <a:rPr lang="ko-KR" altLang="en-US" sz="1000" kern="1200" spc="-50" dirty="0" err="1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우클릭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 후 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Build Module ….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플러그명 을 클릭하여</a:t>
            </a:r>
            <a:r>
              <a:rPr lang="en-US" altLang="ko-KR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, </a:t>
            </a:r>
            <a:r>
              <a:rPr lang="ko-KR" altLang="en-US" sz="1000" kern="12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  <a:cs typeface="+mn-cs"/>
              </a:rPr>
              <a:t>컴파일 진행</a:t>
            </a:r>
            <a:endParaRPr lang="en-US" altLang="ko-KR" sz="1000" kern="12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+mn-ea"/>
              <a:ea typeface="+mn-ea"/>
              <a:cs typeface="+mn-cs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78D551F3-8204-3CCE-4243-51A40B15F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6427" y="1489096"/>
            <a:ext cx="2363893" cy="298767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14F922AC-9A21-46DB-B63E-51A8DFF07DBB}"/>
              </a:ext>
            </a:extLst>
          </p:cNvPr>
          <p:cNvSpPr/>
          <p:nvPr/>
        </p:nvSpPr>
        <p:spPr>
          <a:xfrm>
            <a:off x="518459" y="1679528"/>
            <a:ext cx="1043040" cy="1560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77F904A2-ACA4-4E99-A188-F5A284EAFF48}"/>
              </a:ext>
            </a:extLst>
          </p:cNvPr>
          <p:cNvSpPr/>
          <p:nvPr/>
        </p:nvSpPr>
        <p:spPr>
          <a:xfrm>
            <a:off x="641350" y="4126476"/>
            <a:ext cx="787823" cy="15604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CAE22D37-791F-E0D9-4DF4-D167172A6A1E}"/>
              </a:ext>
            </a:extLst>
          </p:cNvPr>
          <p:cNvSpPr/>
          <p:nvPr/>
        </p:nvSpPr>
        <p:spPr>
          <a:xfrm>
            <a:off x="2798906" y="1592974"/>
            <a:ext cx="872240" cy="17310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C75BB2-0249-12DC-5793-84C5741090A3}"/>
              </a:ext>
            </a:extLst>
          </p:cNvPr>
          <p:cNvSpPr/>
          <p:nvPr/>
        </p:nvSpPr>
        <p:spPr>
          <a:xfrm>
            <a:off x="3085625" y="4354633"/>
            <a:ext cx="1651460" cy="1221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5947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chitecture, Skyscraper, Glass Facades, Modern, Facade">
            <a:extLst>
              <a:ext uri="{FF2B5EF4-FFF2-40B4-BE49-F238E27FC236}">
                <a16:creationId xmlns:a16="http://schemas.microsoft.com/office/drawing/2014/main" id="{9481764B-72E6-4EA2-8A96-43DD986082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C8B24F0-FAFA-4F49-8D03-897DB69CABF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05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5F55603-B981-44B2-82ED-C6C0A807F38C}"/>
              </a:ext>
            </a:extLst>
          </p:cNvPr>
          <p:cNvSpPr/>
          <p:nvPr/>
        </p:nvSpPr>
        <p:spPr>
          <a:xfrm>
            <a:off x="-22" y="4"/>
            <a:ext cx="9144022" cy="5143496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94F37A12-F2D4-4A18-85B8-471912B813B9}"/>
              </a:ext>
            </a:extLst>
          </p:cNvPr>
          <p:cNvGrpSpPr/>
          <p:nvPr/>
        </p:nvGrpSpPr>
        <p:grpSpPr>
          <a:xfrm>
            <a:off x="7849914" y="4408559"/>
            <a:ext cx="996996" cy="517922"/>
            <a:chOff x="288158" y="214594"/>
            <a:chExt cx="1647761" cy="855981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FADAF87A-F9F1-4F94-BDBE-6F9C733191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88158" y="214594"/>
              <a:ext cx="1647761" cy="855981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F306DDB5-7335-49A7-A464-9D37B71F98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38728" r="41329" b="41427"/>
            <a:stretch/>
          </p:blipFill>
          <p:spPr>
            <a:xfrm>
              <a:off x="926307" y="214594"/>
              <a:ext cx="328613" cy="501369"/>
            </a:xfrm>
            <a:prstGeom prst="rect">
              <a:avLst/>
            </a:prstGeom>
          </p:spPr>
        </p:pic>
      </p:grpSp>
      <p:sp>
        <p:nvSpPr>
          <p:cNvPr id="26" name="텍스트 개체 틀 2">
            <a:extLst>
              <a:ext uri="{FF2B5EF4-FFF2-40B4-BE49-F238E27FC236}">
                <a16:creationId xmlns:a16="http://schemas.microsoft.com/office/drawing/2014/main" id="{16EFFA3F-DF43-49FF-AA80-3AF55F814672}"/>
              </a:ext>
            </a:extLst>
          </p:cNvPr>
          <p:cNvSpPr txBox="1">
            <a:spLocks/>
          </p:cNvSpPr>
          <p:nvPr/>
        </p:nvSpPr>
        <p:spPr>
          <a:xfrm>
            <a:off x="957714" y="2510882"/>
            <a:ext cx="6266046" cy="922731"/>
          </a:xfrm>
          <a:prstGeom prst="rect">
            <a:avLst/>
          </a:prstGeom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US" altLang="ko-KR" sz="4800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Thank You</a:t>
            </a:r>
          </a:p>
          <a:p>
            <a:pPr marL="0" indent="0">
              <a:buClrTx/>
              <a:buNone/>
            </a:pPr>
            <a:r>
              <a:rPr lang="en-US" altLang="ko-KR" spc="-50" dirty="0">
                <a:ln>
                  <a:solidFill>
                    <a:srgbClr val="3F4057">
                      <a:alpha val="0"/>
                    </a:srgbClr>
                  </a:solidFill>
                </a:ln>
                <a:solidFill>
                  <a:schemeClr val="bg1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rPr>
              <a:t>finereport@pndsolution.com</a:t>
            </a:r>
          </a:p>
          <a:p>
            <a:pPr marL="0" indent="0">
              <a:buClrTx/>
              <a:buNone/>
            </a:pPr>
            <a:endParaRPr lang="ko-KR" altLang="en-US" sz="4800" spc="-50" dirty="0">
              <a:ln>
                <a:solidFill>
                  <a:srgbClr val="3F4057">
                    <a:alpha val="0"/>
                  </a:srgbClr>
                </a:solidFill>
              </a:ln>
              <a:solidFill>
                <a:schemeClr val="bg1"/>
              </a:solidFill>
              <a:latin typeface="KoPub돋움체 Bold" panose="00000800000000000000" pitchFamily="2" charset="-127"/>
              <a:ea typeface="KoPub돋움체 Bold" panose="000008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8851951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7DCC4FD84C51544294E71D55F74F97AE" ma:contentTypeVersion="16" ma:contentTypeDescription="새 문서를 만듭니다." ma:contentTypeScope="" ma:versionID="331f1f86157871af63e57d938cb68322">
  <xsd:schema xmlns:xsd="http://www.w3.org/2001/XMLSchema" xmlns:xs="http://www.w3.org/2001/XMLSchema" xmlns:p="http://schemas.microsoft.com/office/2006/metadata/properties" xmlns:ns2="ee0951e6-69c3-4485-9dff-bd22661f53d8" xmlns:ns3="bc16160a-7364-497c-83d6-b8d26811998c" targetNamespace="http://schemas.microsoft.com/office/2006/metadata/properties" ma:root="true" ma:fieldsID="74418de7205c13f0692d119bb63f5be5" ns2:_="" ns3:_="">
    <xsd:import namespace="ee0951e6-69c3-4485-9dff-bd22661f53d8"/>
    <xsd:import namespace="bc16160a-7364-497c-83d6-b8d2681199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0951e6-69c3-4485-9dff-bd22661f53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이미지 태그" ma:readOnly="false" ma:fieldId="{5cf76f15-5ced-4ddc-b409-7134ff3c332f}" ma:taxonomyMulti="true" ma:sspId="12ec87aa-c5aa-49b1-8987-8ca6590a4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16160a-7364-497c-83d6-b8d26811998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6db52c8-1c0e-407e-ba6b-6ec13eaf600d}" ma:internalName="TaxCatchAll" ma:showField="CatchAllData" ma:web="bc16160a-7364-497c-83d6-b8d2681199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e0951e6-69c3-4485-9dff-bd22661f53d8">
      <Terms xmlns="http://schemas.microsoft.com/office/infopath/2007/PartnerControls"/>
    </lcf76f155ced4ddcb4097134ff3c332f>
    <TaxCatchAll xmlns="bc16160a-7364-497c-83d6-b8d26811998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3C1F86-BFD3-4C5C-AC3E-F73C326AAD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0951e6-69c3-4485-9dff-bd22661f53d8"/>
    <ds:schemaRef ds:uri="bc16160a-7364-497c-83d6-b8d2681199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8460D9-6207-4DB3-BE95-4BF1DC047786}">
  <ds:schemaRefs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e0951e6-69c3-4485-9dff-bd22661f53d8"/>
    <ds:schemaRef ds:uri="http://purl.org/dc/elements/1.1/"/>
    <ds:schemaRef ds:uri="bc16160a-7364-497c-83d6-b8d26811998c"/>
  </ds:schemaRefs>
</ds:datastoreItem>
</file>

<file path=customXml/itemProps3.xml><?xml version="1.0" encoding="utf-8"?>
<ds:datastoreItem xmlns:ds="http://schemas.openxmlformats.org/officeDocument/2006/customXml" ds:itemID="{DA3C7392-73BF-4E92-AA3C-201B865FAB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8212</TotalTime>
  <Words>476</Words>
  <Application>Microsoft Office PowerPoint</Application>
  <PresentationFormat>화면 슬라이드 쇼(16:9)</PresentationFormat>
  <Paragraphs>55</Paragraphs>
  <Slides>9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5" baseType="lpstr">
      <vt:lpstr>Wingdings</vt:lpstr>
      <vt:lpstr>KoPub돋움체 Bold</vt:lpstr>
      <vt:lpstr>맑은 고딕</vt:lpstr>
      <vt:lpstr>Arial</vt:lpstr>
      <vt:lpstr>KoPub돋움체 Medium</vt:lpstr>
      <vt:lpstr>디자인 사용자 지정</vt:lpstr>
      <vt:lpstr>PowerPoint 프레젠테이션</vt:lpstr>
      <vt:lpstr>1</vt:lpstr>
      <vt:lpstr>1</vt:lpstr>
      <vt:lpstr>1</vt:lpstr>
      <vt:lpstr>1</vt:lpstr>
      <vt:lpstr>1</vt:lpstr>
      <vt:lpstr>1</vt:lpstr>
      <vt:lpstr>2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Enterprise Data Unification Powered by Machine Learning</dc:title>
  <dc:creator>jsoo</dc:creator>
  <cp:lastModifiedBy>허 건</cp:lastModifiedBy>
  <cp:revision>438</cp:revision>
  <dcterms:modified xsi:type="dcterms:W3CDTF">2023-02-09T04:55:52Z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0x0101007DCC4FD84C51544294E71D55F74F97AE</vt:lpwstr>
  </property>
</Properties>
</file>