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96" r:id="rId3"/>
    <p:sldId id="371" r:id="rId4"/>
    <p:sldId id="372" r:id="rId5"/>
    <p:sldId id="359" r:id="rId6"/>
    <p:sldId id="394" r:id="rId7"/>
    <p:sldId id="354" r:id="rId8"/>
    <p:sldId id="363" r:id="rId9"/>
    <p:sldId id="345" r:id="rId10"/>
    <p:sldId id="379" r:id="rId11"/>
    <p:sldId id="380" r:id="rId12"/>
    <p:sldId id="381" r:id="rId13"/>
    <p:sldId id="395" r:id="rId14"/>
    <p:sldId id="396" r:id="rId15"/>
    <p:sldId id="382" r:id="rId16"/>
    <p:sldId id="383" r:id="rId17"/>
    <p:sldId id="384" r:id="rId18"/>
    <p:sldId id="385" r:id="rId19"/>
    <p:sldId id="318" r:id="rId20"/>
    <p:sldId id="386" r:id="rId21"/>
    <p:sldId id="387" r:id="rId22"/>
    <p:sldId id="388" r:id="rId23"/>
    <p:sldId id="389" r:id="rId24"/>
    <p:sldId id="397" r:id="rId25"/>
    <p:sldId id="398" r:id="rId26"/>
    <p:sldId id="399" r:id="rId27"/>
    <p:sldId id="400" r:id="rId28"/>
    <p:sldId id="401" r:id="rId29"/>
    <p:sldId id="301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1" autoAdjust="0"/>
    <p:restoredTop sz="82575"/>
  </p:normalViewPr>
  <p:slideViewPr>
    <p:cSldViewPr snapToGrid="0">
      <p:cViewPr varScale="1">
        <p:scale>
          <a:sx n="129" d="100"/>
          <a:sy n="129" d="100"/>
        </p:scale>
        <p:origin x="22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22731-8256-4E1F-B317-DC5D4DC47C41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0446-F4D3-4CA1-8127-F2F88A5CB0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、准备一个测试环境</a:t>
            </a:r>
          </a:p>
          <a:p>
            <a:r>
              <a:rPr lang="en-US" altLang="zh-CN"/>
              <a:t>2</a:t>
            </a:r>
            <a:r>
              <a:rPr lang="zh-CN" altLang="en-US"/>
              <a:t>、在生产环境备份平台配置</a:t>
            </a:r>
          </a:p>
          <a:p>
            <a:r>
              <a:rPr lang="en-US" altLang="zh-CN"/>
              <a:t>3</a:t>
            </a:r>
            <a:r>
              <a:rPr lang="zh-CN" altLang="en-US"/>
              <a:t>、把工程文件复制到测试环境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2） 解压缩 config.zip 文件，将提取的 finedb 文件夹复制到tomcat/webapps/webroot/WEB-INF/embed文件夹，然后替换旧的 finedb 文件夹。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3） 转到 tomcat/webapps/webroot/WEB-INF/config 目录，删除外接数据库的配置文件</a:t>
            </a:r>
            <a:r>
              <a:rPr lang="zh-CN" altLang="en-US">
                <a:sym typeface="+mn-ea"/>
              </a:rPr>
              <a:t>db.properties</a:t>
            </a:r>
            <a:r>
              <a:rPr lang="zh-CN" altLang="en-US"/>
              <a:t>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4）启动 Tomcat，并确保备份的10.0 工程可以正常启动和访问。</a:t>
            </a:r>
          </a:p>
          <a:p>
            <a:r>
              <a:rPr lang="zh-CN" altLang="en-US"/>
              <a:t>如果这是一个独立部署工程，则必须提前将 tools.jar 复制到 tomcat/lib 文件夹中，然后启动 tomcat。</a:t>
            </a:r>
          </a:p>
          <a:p>
            <a:r>
              <a:rPr lang="zh-CN" altLang="en-US"/>
              <a:t>有关独立部署，请参阅：</a:t>
            </a:r>
          </a:p>
          <a:p>
            <a:r>
              <a:rPr lang="zh-CN" altLang="en-US"/>
              <a:t>独立部署-https://help.fanruan.com/finereport-en/doc-view-765.html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步骤 5：使用升级工具升级</a:t>
            </a:r>
          </a:p>
          <a:p>
            <a:r>
              <a:rPr lang="zh-CN" altLang="en-US"/>
              <a:t>在测试环境中执行的操作包括：</a:t>
            </a:r>
          </a:p>
          <a:p>
            <a:r>
              <a:rPr lang="zh-CN" altLang="en-US"/>
              <a:t>首先，您需要下载升级工具。</a:t>
            </a:r>
          </a:p>
          <a:p>
            <a:r>
              <a:rPr lang="zh-CN" altLang="en-US"/>
              <a:t>升级工具的下载地址（用于 x64 </a:t>
            </a:r>
            <a:r>
              <a:rPr lang="en-US" altLang="zh-CN"/>
              <a:t>windows</a:t>
            </a:r>
            <a:r>
              <a:rPr lang="zh-CN" altLang="en-US"/>
              <a:t>）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工具升级步骤：</a:t>
            </a:r>
          </a:p>
          <a:p>
            <a:r>
              <a:rPr lang="zh-CN" altLang="en-US"/>
              <a:t>1） 将升级工具上载到服务器，然后选择要放入升级工具的目录（不要将其放在 Tomcat 下）。</a:t>
            </a:r>
          </a:p>
          <a:p>
            <a:r>
              <a:rPr lang="zh-CN" altLang="en-US"/>
              <a:t>2） 关闭 Tomcat</a:t>
            </a:r>
          </a:p>
          <a:p>
            <a:r>
              <a:rPr lang="zh-CN" altLang="en-US"/>
              <a:t>3） 用管理员权限启动升级工具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4） 升级工具运行后，会在当前文件夹中创建 upgrade .log，如果升级过程中出现问题，可以查看此日志并解决问题。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5） 前端操作面板出现，输入工程路径。</a:t>
            </a:r>
          </a:p>
          <a:p>
            <a:r>
              <a:rPr lang="zh-CN" altLang="en-US"/>
              <a:t>必须输入要升级的工程路径，这是</a:t>
            </a:r>
            <a:r>
              <a:rPr lang="en-US" altLang="zh-CN"/>
              <a:t>tomcat</a:t>
            </a:r>
            <a:r>
              <a:rPr lang="zh-CN" altLang="en-US"/>
              <a:t>中的 webroot，而不是设计器的</a:t>
            </a:r>
            <a:r>
              <a:rPr lang="en-US" altLang="zh-CN"/>
              <a:t>webroot</a:t>
            </a:r>
            <a:r>
              <a:rPr lang="zh-CN" altLang="en-US"/>
              <a:t>。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6） 选择备份工程的路径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7</a:t>
            </a:r>
            <a:r>
              <a:rPr lang="zh-CN" altLang="en-US"/>
              <a:t>）单击“开始升级”后，将显示升级进度。如果升级成功，则显示升级成功。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8） 如果升级成功，请关闭升级工具面板并启动 Tomcat。</a:t>
            </a:r>
          </a:p>
          <a:p>
            <a:r>
              <a:rPr lang="zh-CN" altLang="en-US"/>
              <a:t>访问路径与原始 10.0 工程相同。</a:t>
            </a:r>
          </a:p>
          <a:p>
            <a:r>
              <a:rPr lang="zh-CN" altLang="en-US"/>
              <a:t>平台 URL：http://IP：{port}/webroot/decision（Webroot 是工程名称，</a:t>
            </a:r>
            <a:r>
              <a:rPr lang="en-US" altLang="zh-CN"/>
              <a:t>decision</a:t>
            </a:r>
            <a:r>
              <a:rPr lang="zh-CN" altLang="en-US"/>
              <a:t>是 servlet 名称）</a:t>
            </a:r>
          </a:p>
          <a:p>
            <a:r>
              <a:rPr lang="zh-CN" altLang="en-US"/>
              <a:t>模板 URL： http://IP：{port}/webroot/decision/view/report？viewlet= xxx.cpt or xxx.frm</a:t>
            </a:r>
          </a:p>
          <a:p>
            <a:r>
              <a:rPr lang="zh-CN" altLang="en-US"/>
              <a:t>在决策平台的“注册管理”页面，您可以看到版本号变成 11.0，说明升级成功了 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、在测试环境中将外接finedb 数据库恢复到内置 finedb 数据库</a:t>
            </a:r>
            <a:endParaRPr lang="zh-CN" altLang="en-US"/>
          </a:p>
          <a:p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、在测试环境中使用升级工具升级</a:t>
            </a:r>
            <a:endParaRPr lang="zh-CN" altLang="en-US"/>
          </a:p>
          <a:p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、在测试环境中一张张调试报表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9</a:t>
            </a:r>
            <a:r>
              <a:rPr lang="zh-CN" altLang="en-US"/>
              <a:t>）在决策平台上打开插件管理页面，等待几秒钟，系统将自动下载插件商城所需的资源。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10）将 tomcat/webapps/webroot/WEB-INF/scripts 文件夹复制到 tomcat/webapps/webroot 文件夹，并替换 webroot 文件夹下的原始</a:t>
            </a:r>
            <a:r>
              <a:rPr lang="zh-CN" altLang="en-US">
                <a:sym typeface="+mn-ea"/>
              </a:rPr>
              <a:t>scripts </a:t>
            </a:r>
            <a:r>
              <a:rPr lang="zh-CN" altLang="en-US"/>
              <a:t>文件夹。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r>
              <a:rPr lang="en-US" altLang="zh-CN"/>
              <a:t>11</a:t>
            </a:r>
            <a:r>
              <a:rPr lang="zh-CN" altLang="en-US"/>
              <a:t>）Tomcat 重新启动、浏览器缓存清除，访问决策平台，插件管理可以正常显示。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步骤 6：在测试环境中一张张测试报表</a:t>
            </a:r>
          </a:p>
          <a:p>
            <a:r>
              <a:rPr lang="zh-CN" altLang="en-US"/>
              <a:t>确保正确访问每个报表，并且所有功能都正常使用。</a:t>
            </a:r>
          </a:p>
          <a:p>
            <a:r>
              <a:rPr lang="zh-CN" altLang="en-US"/>
              <a:t>有关一些常见的兼容性问题，请参阅：</a:t>
            </a:r>
          </a:p>
          <a:p>
            <a:r>
              <a:rPr lang="zh-CN" altLang="en-US"/>
              <a:t>升级兼容性指南（V10.0 至 V11.0）-https://help.fanruan.com/finereport-en/doc-view-3986.html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步骤 7：在测试环境中升级</a:t>
            </a:r>
          </a:p>
          <a:p>
            <a:r>
              <a:rPr lang="zh-CN" altLang="en-US"/>
              <a:t>有两种方法。</a:t>
            </a:r>
          </a:p>
          <a:p>
            <a:r>
              <a:rPr lang="zh-CN" altLang="en-US"/>
              <a:t>No1：将此测试环境转换为生产环境。</a:t>
            </a:r>
          </a:p>
          <a:p>
            <a:r>
              <a:rPr lang="zh-CN" altLang="en-US"/>
              <a:t>具体步骤如下：</a:t>
            </a:r>
          </a:p>
          <a:p>
            <a:r>
              <a:rPr lang="zh-CN" altLang="en-US"/>
              <a:t>1） 如果测试环境服务器硬件配置较高，则可以将此测试环境直接转换为生产环境。</a:t>
            </a:r>
          </a:p>
          <a:p>
            <a:r>
              <a:rPr lang="zh-CN" altLang="en-US"/>
              <a:t>2） 对于在测试环境升级期间新制作的报表，必须将 cpt、frm 和 fvs 文件复制到 C：/tomcat-win64/webapps/webroot/WEB-INF/</a:t>
            </a:r>
            <a:r>
              <a:rPr lang="en-US" altLang="zh-CN"/>
              <a:t>reportlets</a:t>
            </a:r>
            <a:r>
              <a:rPr lang="zh-CN" altLang="en-US"/>
              <a:t>文件夹。</a:t>
            </a:r>
          </a:p>
          <a:p>
            <a:r>
              <a:rPr lang="zh-CN" altLang="en-US"/>
              <a:t>3）</a:t>
            </a:r>
            <a:r>
              <a:rPr lang="en-US" altLang="zh-CN"/>
              <a:t> </a:t>
            </a:r>
            <a:r>
              <a:rPr lang="zh-CN" altLang="en-US"/>
              <a:t>测试环境升级期间</a:t>
            </a:r>
            <a:r>
              <a:rPr lang="zh-CN" altLang="en-US">
                <a:sym typeface="+mn-ea"/>
              </a:rPr>
              <a:t>修改的平台设置，例如创建新的数据连接和修改定时任务，需要再</a:t>
            </a:r>
            <a:r>
              <a:rPr lang="zh-CN" altLang="en-US"/>
              <a:t>重新手动设置。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No2：将升级后的 Tomcat 复制到生产环境中进行调试。</a:t>
            </a:r>
          </a:p>
          <a:p>
            <a:r>
              <a:rPr lang="zh-CN" altLang="en-US"/>
              <a:t>具体步骤如下：</a:t>
            </a:r>
          </a:p>
          <a:p>
            <a:r>
              <a:rPr lang="zh-CN" altLang="en-US"/>
              <a:t>1） 将测试环境中的升级 Tomcat 复制到生产环境中。</a:t>
            </a:r>
          </a:p>
          <a:p>
            <a:r>
              <a:rPr lang="zh-CN" altLang="en-US"/>
              <a:t>您可以将复制的 Tomcat 放置在与原始 Tomcat 不同的文件夹中。为了避免端口冲突，必须修改 Tomcat 端口或停止原始 Tomcat 并启动升级的 Tomcat。</a:t>
            </a:r>
          </a:p>
          <a:p>
            <a:r>
              <a:rPr lang="zh-CN" altLang="en-US"/>
              <a:t>2） 在生产环境中逐个测试报告。</a:t>
            </a:r>
          </a:p>
          <a:p>
            <a:r>
              <a:rPr lang="zh-CN" altLang="en-US"/>
              <a:t>确保每个报表可以正常</a:t>
            </a:r>
            <a:r>
              <a:rPr lang="zh-CN" altLang="en-US">
                <a:sym typeface="+mn-ea"/>
              </a:rPr>
              <a:t>访问</a:t>
            </a:r>
            <a:r>
              <a:rPr lang="zh-CN" altLang="en-US"/>
              <a:t>，并且所有功能都正常使用。</a:t>
            </a:r>
          </a:p>
          <a:p>
            <a:r>
              <a:rPr lang="zh-CN" altLang="en-US"/>
              <a:t>3） </a:t>
            </a:r>
            <a:r>
              <a:rPr lang="zh-CN" altLang="en-US">
                <a:sym typeface="+mn-ea"/>
              </a:rPr>
              <a:t>对于在测试环境升级期间新制作的报表，必须将 cpt、frm 和 fvs 文件复制到 C：/tomcat-win64/webapps/webroot/WEB-INF/</a:t>
            </a:r>
            <a:r>
              <a:rPr lang="en-US" altLang="zh-CN">
                <a:sym typeface="+mn-ea"/>
              </a:rPr>
              <a:t>reportlets</a:t>
            </a:r>
            <a:r>
              <a:rPr lang="zh-CN" altLang="en-US">
                <a:sym typeface="+mn-ea"/>
              </a:rPr>
              <a:t>文件夹。</a:t>
            </a:r>
            <a:endParaRPr lang="zh-CN" altLang="en-US"/>
          </a:p>
          <a:p>
            <a:r>
              <a:rPr lang="zh-CN" altLang="en-US"/>
              <a:t>4） </a:t>
            </a:r>
            <a:r>
              <a:rPr lang="zh-CN" altLang="en-US">
                <a:sym typeface="+mn-ea"/>
              </a:rPr>
              <a:t>测试环境升级期间修改的平台设置，例如创建新的数据连接和修改定时任务，需要再重新手动设置。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步骤 8： 重新配置外接数据库</a:t>
            </a:r>
          </a:p>
          <a:p>
            <a:r>
              <a:rPr lang="zh-CN" altLang="en-US"/>
              <a:t>需要给</a:t>
            </a:r>
            <a:r>
              <a:rPr lang="en-US" altLang="zh-CN"/>
              <a:t>11.0</a:t>
            </a:r>
            <a:r>
              <a:rPr lang="zh-CN" altLang="en-US"/>
              <a:t>配置外接数据库，请参考以下文档：</a:t>
            </a:r>
          </a:p>
          <a:p>
            <a:r>
              <a:rPr lang="zh-CN" altLang="en-US"/>
              <a:t>配置外接数据库 -</a:t>
            </a:r>
          </a:p>
          <a:p>
            <a:r>
              <a:rPr lang="zh-CN" altLang="en-US"/>
              <a:t>https://help.fanruan.com/finereport-en/doc-view-2458.html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步骤 9：申请正式授权</a:t>
            </a:r>
          </a:p>
          <a:p>
            <a:r>
              <a:rPr lang="zh-CN" altLang="en-US"/>
              <a:t>有关正式授权的申请，请参阅以下文档：</a:t>
            </a:r>
          </a:p>
          <a:p>
            <a:r>
              <a:rPr lang="zh-CN" altLang="en-US"/>
              <a:t>授权迁移插件-</a:t>
            </a:r>
          </a:p>
          <a:p>
            <a:r>
              <a:rPr lang="zh-CN" altLang="en-US"/>
              <a:t>https://help.fanruan.com/finereport-en/doc-view-3994.html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7</a:t>
            </a:r>
            <a:r>
              <a:rPr lang="zh-CN" altLang="en-US">
                <a:sym typeface="+mn-ea"/>
              </a:rPr>
              <a:t>、在生产环境中升级</a:t>
            </a:r>
            <a:endParaRPr lang="zh-CN" altLang="en-US"/>
          </a:p>
          <a:p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、给生产环境中已经升级的工程配置外接数据库</a:t>
            </a:r>
            <a:endParaRPr lang="zh-CN" altLang="en-US"/>
          </a:p>
          <a:p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、给</a:t>
            </a:r>
            <a:r>
              <a:rPr lang="en-US" altLang="zh-CN">
                <a:sym typeface="+mn-ea"/>
              </a:rPr>
              <a:t>11.0</a:t>
            </a:r>
            <a:r>
              <a:rPr lang="zh-CN" altLang="en-US">
                <a:sym typeface="+mn-ea"/>
              </a:rPr>
              <a:t>申请正式授权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40446-F4D3-4CA1-8127-F2F88A5CB03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备份</a:t>
            </a:r>
            <a:r>
              <a:rPr lang="en-US" altLang="zh-CN"/>
              <a:t>——</a:t>
            </a:r>
            <a:r>
              <a:rPr lang="zh-CN" altLang="en-US"/>
              <a:t>升级</a:t>
            </a:r>
            <a:r>
              <a:rPr lang="en-US" altLang="zh-CN"/>
              <a:t>——</a:t>
            </a:r>
            <a:r>
              <a:rPr lang="zh-CN" altLang="en-US"/>
              <a:t>外接数据库</a:t>
            </a:r>
            <a:r>
              <a:rPr lang="en-US" altLang="zh-CN"/>
              <a:t>——</a:t>
            </a:r>
            <a:r>
              <a:rPr lang="zh-CN" altLang="en-US"/>
              <a:t>升级完成</a:t>
            </a:r>
            <a:r>
              <a:rPr lang="en-US" altLang="zh-CN"/>
              <a:t>——</a:t>
            </a:r>
            <a:r>
              <a:rPr lang="zh-CN" altLang="en-US"/>
              <a:t>正式授权申请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步骤 1：准备测试环境</a:t>
            </a:r>
          </a:p>
          <a:p>
            <a:r>
              <a:rPr lang="zh-CN" altLang="en-US"/>
              <a:t>·准备包含 JDK1.8 （JDK8） 的其他服务器作为测试环境。</a:t>
            </a:r>
          </a:p>
          <a:p>
            <a:r>
              <a:rPr lang="zh-CN" altLang="en-US"/>
              <a:t>·10-11 升级在此测试环境中进行。</a:t>
            </a:r>
          </a:p>
          <a:p>
            <a:r>
              <a:rPr lang="zh-CN" altLang="en-US"/>
              <a:t>·升级 11.0 完成后，可以将此测试环境直接转换为正式环境。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步骤 2：在生产环境中备份平台配置</a:t>
            </a:r>
          </a:p>
          <a:p>
            <a:r>
              <a:rPr lang="zh-CN" altLang="en-US"/>
              <a:t>以管理员身份登录到决策平台，然后在“管理系统&gt;智能运维&gt;备份还原&gt;平台设置中选择手动备份。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默认备份路径为 .../</a:t>
            </a:r>
            <a:r>
              <a:rPr lang="en-US" altLang="zh-CN"/>
              <a:t>backup</a:t>
            </a:r>
            <a:r>
              <a:rPr lang="zh-CN" altLang="en-US"/>
              <a:t>，备份文件存储在工程的 tomcat/webapps/webroot/</a:t>
            </a:r>
            <a:r>
              <a:rPr lang="en-US" altLang="zh-CN"/>
              <a:t>backup</a:t>
            </a:r>
            <a:r>
              <a:rPr lang="zh-CN" altLang="en-US"/>
              <a:t>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步骤 3：将工程文件复制到测试环境</a:t>
            </a:r>
          </a:p>
          <a:p>
            <a:r>
              <a:rPr lang="zh-CN" altLang="en-US"/>
              <a:t>建议将整个 Tomcat 复制到测试环境中。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步骤 4：将外接数据库切换到内置数据库</a:t>
            </a:r>
          </a:p>
          <a:p>
            <a:r>
              <a:rPr lang="zh-CN" altLang="en-US"/>
              <a:t>在测试环境中执行的操作包括：</a:t>
            </a:r>
          </a:p>
          <a:p>
            <a:r>
              <a:rPr lang="zh-CN" altLang="en-US"/>
              <a:t>1） 找到 tomcat/webapps/webroot/</a:t>
            </a:r>
            <a:r>
              <a:rPr lang="en-US" altLang="zh-CN"/>
              <a:t>backup</a:t>
            </a:r>
            <a:r>
              <a:rPr lang="zh-CN" altLang="en-US"/>
              <a:t>/</a:t>
            </a:r>
            <a:r>
              <a:rPr lang="en-US" altLang="zh-CN"/>
              <a:t>config</a:t>
            </a:r>
            <a:r>
              <a:rPr lang="zh-CN" altLang="en-US"/>
              <a:t>/manual/查找最新日期的文件夹（例如 2023-07-31-18：34：21，文件夹名称为手动备份时间）。其中，config.zip是转换成的内置finedb。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BA6B-2685-4C49-9900-D8B4D365B106}" type="datetime1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http://pndsolution.com/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3EA7-8944-4485-A5C4-5C4D9F6FAA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A201-CD80-4289-AD58-EE5FE59AFC23}" type="datetime1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http://pndsolution.com/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3EA7-8944-4485-A5C4-5C4D9F6FAA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538D-3C1C-45E7-ACC8-B520EFA1C8E4}" type="datetime1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http://pndsolution.com/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3EA7-8944-4485-A5C4-5C4D9F6FAA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45" y="850900"/>
            <a:ext cx="8488527" cy="70788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889000"/>
            <a:ext cx="10515600" cy="801688"/>
          </a:xfrm>
        </p:spPr>
        <p:txBody>
          <a:bodyPr/>
          <a:lstStyle>
            <a:lvl1pPr>
              <a:defRPr>
                <a:solidFill>
                  <a:srgbClr val="007DD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zh-CN" altLang="en-US" dirty="0"/>
              <a:t>目录 </a:t>
            </a:r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D519-B2BA-48EA-8DB1-5D491555C5B7}" type="datetime1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http://pndsolution.com/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B484-942F-4E05-999B-4AA2CD1A3F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D768-0661-4B10-80BC-C6CC75ED12ED}" type="datetime1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http://pndsolution.com/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3EA7-8944-4485-A5C4-5C4D9F6FAA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64E4-8D6B-44C9-B837-0B60CB33B36E}" type="datetime1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http://pndsolution.com/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3EA7-8944-4485-A5C4-5C4D9F6FAA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16DB-9E0A-4B19-ABDA-DD9B98EF6615}" type="datetime1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http://pndsolution.com/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3EA7-8944-4485-A5C4-5C4D9F6FAA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D846-5A14-4E69-8CFC-275C26046431}" type="datetime1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http://pndsolution.com/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3EA7-8944-4485-A5C4-5C4D9F6FAA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1724-CDB1-4B50-AFF2-716C9EB250B4}" type="datetime1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http://pndsolution.com/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3EA7-8944-4485-A5C4-5C4D9F6FAA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2ABA-5A70-49C0-BC1C-9A5ED7654555}" type="datetime1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http://pndsolution.com/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3EA7-8944-4485-A5C4-5C4D9F6FAA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3025-6243-4FE6-BCA9-EF20666AE359}" type="datetime1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http://pndsolution.com/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3EA7-8944-4485-A5C4-5C4D9F6FAA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4A61-3129-4BE6-9376-91FD839F2A60}" type="datetime1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http://pndsolution.com/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3EA7-8944-4485-A5C4-5C4D9F6FAA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8E0D9-708C-419C-A541-073F6E76CFE1}" type="datetime1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http://pndsolution.com/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F3EA7-8944-4485-A5C4-5C4D9F6FAA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87" y="957943"/>
            <a:ext cx="2686050" cy="762000"/>
          </a:xfrm>
          <a:prstGeom prst="rect">
            <a:avLst/>
          </a:prstGeom>
        </p:spPr>
      </p:pic>
      <p:sp>
        <p:nvSpPr>
          <p:cNvPr id="38" name="标题 1"/>
          <p:cNvSpPr>
            <a:spLocks noGrp="1"/>
          </p:cNvSpPr>
          <p:nvPr>
            <p:ph type="ctrTitle"/>
          </p:nvPr>
        </p:nvSpPr>
        <p:spPr>
          <a:xfrm>
            <a:off x="1222375" y="1719943"/>
            <a:ext cx="9747250" cy="2132330"/>
          </a:xfrm>
        </p:spPr>
        <p:txBody>
          <a:bodyPr>
            <a:normAutofit fontScale="90000"/>
          </a:bodyPr>
          <a:lstStyle/>
          <a:p>
            <a:br>
              <a:rPr lang="en-US" altLang="ko-KR" sz="4800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</a:br>
            <a:br>
              <a:rPr lang="en-US" altLang="zh-CN" sz="4800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</a:br>
            <a:r>
              <a:rPr lang="en-US" altLang="ko-KR" sz="6700" b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FineReport</a:t>
            </a:r>
            <a:r>
              <a:rPr lang="en-US" altLang="ko-KR" sz="67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 10-11 </a:t>
            </a:r>
            <a:br>
              <a:rPr lang="en-US" altLang="ko-KR" sz="67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</a:br>
            <a:r>
              <a:rPr lang="ko-KR" altLang="en-US" sz="67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업그레이드 방법</a:t>
            </a:r>
            <a:endParaRPr lang="zh-CN" altLang="en-US" sz="67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  <a:cs typeface="Malgun Gothic Semilight" panose="020B0502040204020203" pitchFamily="34" charset="-122"/>
            </a:endParaRPr>
          </a:p>
        </p:txBody>
      </p:sp>
      <p:sp>
        <p:nvSpPr>
          <p:cNvPr id="39" name="副标题 2"/>
          <p:cNvSpPr>
            <a:spLocks noGrp="1"/>
          </p:cNvSpPr>
          <p:nvPr>
            <p:ph type="subTitle" idx="1"/>
          </p:nvPr>
        </p:nvSpPr>
        <p:spPr>
          <a:xfrm>
            <a:off x="1825625" y="4244295"/>
            <a:ext cx="9144000" cy="1655762"/>
          </a:xfrm>
        </p:spPr>
        <p:txBody>
          <a:bodyPr/>
          <a:lstStyle/>
          <a:p>
            <a:pPr algn="r"/>
            <a:r>
              <a:rPr lang="en-US" altLang="zh-CN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2023</a:t>
            </a:r>
            <a:r>
              <a:rPr lang="ko-KR" altLang="en-US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년</a:t>
            </a:r>
            <a:r>
              <a:rPr lang="zh-CN" altLang="en-US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8</a:t>
            </a:r>
            <a:r>
              <a:rPr lang="ko-KR" altLang="en-US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월</a:t>
            </a:r>
            <a:r>
              <a:rPr lang="zh-CN" altLang="en-US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3</a:t>
            </a:r>
            <a:r>
              <a:rPr lang="ko-KR" altLang="en-US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일</a:t>
            </a:r>
          </a:p>
        </p:txBody>
      </p:sp>
      <p:pic>
        <p:nvPicPr>
          <p:cNvPr id="3" name="图片 2" descr="徽标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4" y="157618"/>
            <a:ext cx="2530137" cy="126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8484" y="134611"/>
            <a:ext cx="9490020" cy="623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단계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4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</a:t>
            </a:r>
            <a:r>
              <a:rPr lang="zh-CN" altLang="en-US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GB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Repository DB</a:t>
            </a:r>
            <a:r>
              <a:rPr lang="ko-KR" altLang="zh-CN" sz="3200" b="1" dirty="0" err="1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를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내장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 </a:t>
            </a:r>
            <a:r>
              <a:rPr lang="ko-KR" altLang="en-US" sz="3200" b="1" dirty="0" err="1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디비로</a:t>
            </a:r>
            <a:r>
              <a:rPr lang="ko-KR" altLang="en-US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전환</a:t>
            </a:r>
            <a:endParaRPr lang="en-US" altLang="zh-CN" sz="3200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8484" y="1047965"/>
            <a:ext cx="10381129" cy="15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테스트 환경에서 수행되는 작업은 다음과 같습니다:</a:t>
            </a:r>
          </a:p>
          <a:p>
            <a:pPr>
              <a:lnSpc>
                <a:spcPct val="125000"/>
              </a:lnSpc>
            </a:pP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1) 프로젝트에서 tomcat/webapps/webroot/backup/config/manual/로 이동하여 최신 날짜의 폴더(예: 2023-07-31-18:34:21, 폴더 이름은 수동 백업 시간)를 찾습니다. 여기서 config.zip은 내부 모드로 변환된 fine</a:t>
            </a:r>
            <a:r>
              <a:rPr lang="en-US" altLang="zh-CN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d</a:t>
            </a: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b를 저장합니다.</a:t>
            </a:r>
          </a:p>
        </p:txBody>
      </p:sp>
      <p:pic>
        <p:nvPicPr>
          <p:cNvPr id="10" name="image8.png"/>
          <p:cNvPicPr preferRelativeResize="0"/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2901716" y="2901186"/>
            <a:ext cx="6388568" cy="2908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8484" y="1136463"/>
            <a:ext cx="10638937" cy="809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2) config.zip 파일의 압축을 풀고 추출된 fine</a:t>
            </a:r>
            <a:r>
              <a:rPr lang="en-US" altLang="zh-CN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d</a:t>
            </a: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b 파일을 프로젝트의 tomcat/webapps/webroot/WEB-INF/embed에 복사한 후 이전의 fine</a:t>
            </a:r>
            <a:r>
              <a:rPr lang="en-US" altLang="zh-CN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d</a:t>
            </a: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b 폴더를 바꿉니다.</a:t>
            </a:r>
          </a:p>
        </p:txBody>
      </p:sp>
      <p:pic>
        <p:nvPicPr>
          <p:cNvPr id="9" name="image1.png"/>
          <p:cNvPicPr preferRelativeResize="0"/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2506461" y="2795868"/>
            <a:ext cx="6874277" cy="2925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348484" y="134611"/>
            <a:ext cx="9490020" cy="623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단계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4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</a:t>
            </a:r>
            <a:r>
              <a:rPr lang="zh-CN" altLang="en-US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GB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Repository DB</a:t>
            </a:r>
            <a:r>
              <a:rPr lang="ko-KR" altLang="zh-CN" sz="3200" b="1" dirty="0" err="1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를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내장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 </a:t>
            </a:r>
            <a:r>
              <a:rPr lang="ko-KR" altLang="en-US" sz="3200" b="1" dirty="0" err="1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디비로</a:t>
            </a:r>
            <a:r>
              <a:rPr lang="ko-KR" altLang="en-US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전환</a:t>
            </a:r>
            <a:endParaRPr lang="en-US" altLang="zh-CN" sz="3200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12839" y="1168567"/>
            <a:ext cx="89222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3) tomcat/webapps/webroot/WEB-INF/config 디렉토리로 이동하여 외부 데이터베이스의 구성이 들어 있는 db.properties 구성 파일을 삭제합니다.</a:t>
            </a:r>
          </a:p>
        </p:txBody>
      </p:sp>
      <p:pic>
        <p:nvPicPr>
          <p:cNvPr id="9" name="image5.png"/>
          <p:cNvPicPr preferRelativeResize="0"/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2739235" y="2650914"/>
            <a:ext cx="6713528" cy="2948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348484" y="134611"/>
            <a:ext cx="9490020" cy="623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단계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4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</a:t>
            </a:r>
            <a:r>
              <a:rPr lang="zh-CN" altLang="en-US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GB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Repository DB</a:t>
            </a:r>
            <a:r>
              <a:rPr lang="ko-KR" altLang="zh-CN" sz="3200" b="1" dirty="0" err="1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를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내장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 </a:t>
            </a:r>
            <a:r>
              <a:rPr lang="ko-KR" altLang="en-US" sz="3200" b="1" dirty="0" err="1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디비로</a:t>
            </a:r>
            <a:r>
              <a:rPr lang="ko-KR" altLang="en-US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전환</a:t>
            </a:r>
            <a:endParaRPr lang="en-US" altLang="zh-CN" sz="3200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12839" y="1168567"/>
            <a:ext cx="11447201" cy="196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4)Tomcat을 시작하고 백업 10.0 프로젝트가 시작되고 정상적으로 액세스할 수 있는지 확인합니다.</a:t>
            </a:r>
          </a:p>
          <a:p>
            <a:pPr>
              <a:lnSpc>
                <a:spcPct val="125000"/>
              </a:lnSpc>
            </a:pP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독립적인 배포 정밀 보고서 프로젝트인 경우 미리 tomcat/lib 폴더에 tools.jar를 복사한 다음 tomcat를 시작해야 합니다.</a:t>
            </a:r>
          </a:p>
          <a:p>
            <a:pPr>
              <a:lnSpc>
                <a:spcPct val="125000"/>
              </a:lnSpc>
            </a:pP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독립 배포에 대해서는 다음을 참조할 수 있습니다:</a:t>
            </a:r>
          </a:p>
          <a:p>
            <a:pPr>
              <a:lnSpc>
                <a:spcPct val="125000"/>
              </a:lnSpc>
            </a:pP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독립적인 배포-https://help.fanruan.com/finereport-en/doc-view-765.html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8484" y="134611"/>
            <a:ext cx="9490020" cy="623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단계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4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: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 </a:t>
            </a:r>
            <a:r>
              <a:rPr kumimoji="0" lang="en-GB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Repository DB</a:t>
            </a:r>
            <a:r>
              <a:rPr kumimoji="0" lang="ko-KR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를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내장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 </a:t>
            </a:r>
            <a:r>
              <a:rPr kumimoji="0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디비로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 전환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Batang" panose="02030600000101010101" pitchFamily="18" charset="-127"/>
              <a:ea typeface="Batang" panose="02030600000101010101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12839" y="1168567"/>
            <a:ext cx="116373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테스트 환경에서 수행되는 작업은 다음과 같습니다: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먼저 업그레이드 도구를 다운로드해야 합니다.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업그레이드 도구의 다운로드 주소(x64 window용):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https://fine-build.oss-cn-shanghai.aliyuncs.com/ovupgrade_jar11/tools/FineUpgrade_v11_windows_2023-07-31-KO.exe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8484" y="134611"/>
            <a:ext cx="9490020" cy="623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</a:pP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단계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업그레이드 도구를 사용하여 업그레이드</a:t>
            </a:r>
            <a:endParaRPr lang="zh-CN" altLang="zh-CN" sz="3200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3D7B7B9-0859-9B87-C158-D7E9A916B0BD}"/>
              </a:ext>
            </a:extLst>
          </p:cNvPr>
          <p:cNvSpPr txBox="1"/>
          <p:nvPr/>
        </p:nvSpPr>
        <p:spPr>
          <a:xfrm>
            <a:off x="1620078" y="31805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C87EB2B-17D0-FDC9-ACDA-01ACC7924037}"/>
              </a:ext>
            </a:extLst>
          </p:cNvPr>
          <p:cNvSpPr txBox="1"/>
          <p:nvPr/>
        </p:nvSpPr>
        <p:spPr>
          <a:xfrm>
            <a:off x="412838" y="3916017"/>
            <a:ext cx="1099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b="0" i="0" u="none" strike="noStrike" dirty="0">
                <a:solidFill>
                  <a:srgbClr val="334356"/>
                </a:solidFill>
                <a:effectLst/>
                <a:latin typeface="PingFangSC-Semibold" panose="020B0400000000000000" pitchFamily="34" charset="-122"/>
                <a:ea typeface="PingFangSC-Semibold" panose="020B0400000000000000" pitchFamily="34" charset="-122"/>
              </a:rPr>
              <a:t>Upgrade Procedure (V10.0 to V11.0) on Linux </a:t>
            </a:r>
            <a:r>
              <a:rPr lang="en-US" altLang="zh-CN" b="0" i="0" u="none" strike="noStrike" dirty="0">
                <a:solidFill>
                  <a:srgbClr val="334356"/>
                </a:solidFill>
                <a:effectLst/>
                <a:latin typeface="PingFangSC-Semibold" panose="020B0400000000000000" pitchFamily="34" charset="-122"/>
                <a:ea typeface="PingFangSC-Semibold" panose="020B0400000000000000" pitchFamily="34" charset="-122"/>
              </a:rPr>
              <a:t>:</a:t>
            </a:r>
          </a:p>
          <a:p>
            <a:r>
              <a:rPr kumimoji="1" lang="en" altLang="zh-CN" dirty="0"/>
              <a:t>https://</a:t>
            </a:r>
            <a:r>
              <a:rPr kumimoji="1" lang="en" altLang="zh-CN" dirty="0" err="1"/>
              <a:t>help.fanruan.com</a:t>
            </a:r>
            <a:r>
              <a:rPr kumimoji="1" lang="en" altLang="zh-CN" dirty="0"/>
              <a:t>/</a:t>
            </a:r>
            <a:r>
              <a:rPr kumimoji="1" lang="en" altLang="zh-CN" dirty="0" err="1"/>
              <a:t>finereport-en</a:t>
            </a:r>
            <a:r>
              <a:rPr kumimoji="1" lang="en" altLang="zh-CN" dirty="0"/>
              <a:t>/doc-view-8896.html?source=4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01844" y="173912"/>
            <a:ext cx="11788311" cy="623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</a:pP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단계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업그레이드 도구를 사용하여 업그레이드</a:t>
            </a:r>
            <a:endParaRPr lang="zh-CN" altLang="zh-CN" sz="3200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7681" y="1174737"/>
            <a:ext cx="79337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도구 업그레이드 단계: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1) 업그레이드 도구를 서버에 업로드하고 업그레이드 도구에 넣을 디렉토리를 선택합니다(Tomcat 아래에 두지 마십시오).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2) </a:t>
            </a:r>
            <a:r>
              <a:rPr lang="en-US" altLang="zh-CN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Tomcat </a:t>
            </a:r>
            <a:r>
              <a:rPr lang="ko-KR" altLang="zh-CN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중지</a:t>
            </a:r>
            <a:endParaRPr lang="zh-CN" altLang="en-US" sz="2000" dirty="0">
              <a:latin typeface="Batang" panose="02030600000101010101" pitchFamily="18" charset="-127"/>
              <a:ea typeface="Batang" panose="02030600000101010101" pitchFamily="18" charset="-127"/>
              <a:cs typeface="Malgun Gothic Semilight" panose="020B0502040204020203" pitchFamily="34" charset="-122"/>
            </a:endParaRP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3) 관리자로 업그레이드 도구 시작</a:t>
            </a:r>
          </a:p>
        </p:txBody>
      </p:sp>
      <p:pic>
        <p:nvPicPr>
          <p:cNvPr id="11" name="image15.png"/>
          <p:cNvPicPr preferRelativeResize="0"/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4625418" y="2258036"/>
            <a:ext cx="5468321" cy="3425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91755" y="154756"/>
            <a:ext cx="12000245" cy="623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</a:pP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단계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업그레이드 도구를 사용하여 업그레이드</a:t>
            </a:r>
            <a:endParaRPr lang="zh-CN" altLang="zh-CN" sz="3200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4814" y="1061391"/>
            <a:ext cx="84444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도구 업그레이드 단계: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4)업그레이드 도구가 실행된 후 업그레이드 도구 런타임의 로그인 현재 폴더에 upgrade .log가 생성되며, 업그레이드 과정에서 문제가 발생하면 이 로그를 보고 문제를 해결할 수 있습니다.</a:t>
            </a:r>
          </a:p>
        </p:txBody>
      </p:sp>
      <p:pic>
        <p:nvPicPr>
          <p:cNvPr id="9" name="image9.png"/>
          <p:cNvPicPr preferRelativeResize="0"/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1649767" y="2667769"/>
            <a:ext cx="8892466" cy="2939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17817" y="182575"/>
            <a:ext cx="12151074" cy="623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</a:pP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단계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업그레이드 도구를 사용하여 업그레이드</a:t>
            </a:r>
            <a:endParaRPr lang="zh-CN" altLang="zh-CN" sz="3200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4538" y="1075957"/>
            <a:ext cx="92871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도구 업그레이드 단계: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5)프론트 데스크 운영자 패널이 나타납니다. 프로젝트 경로를 입력합니다.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업그레이드할 프로젝트 경로를 입력해야 합니다. 이것은 디자이너 디렉터리가 아닌 tomcat과 같은 컨테이너에 있는 webroot입니다.</a:t>
            </a:r>
          </a:p>
        </p:txBody>
      </p:sp>
      <p:pic>
        <p:nvPicPr>
          <p:cNvPr id="9" name="image6.png"/>
          <p:cNvPicPr preferRelativeResize="0"/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3286125" y="2669081"/>
            <a:ext cx="5619750" cy="3066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54897" y="6257836"/>
            <a:ext cx="43855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rPr>
              <a:t>http://pndsolution.com/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rPr>
              <a:t>https://www.finereport.com/kr/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rPr>
              <a:t>https://www.facebook.com/finereportkorea/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NanumGothic" panose="020D0604000000000000" pitchFamily="34" charset="-127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6751" y="201428"/>
            <a:ext cx="12188119" cy="623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</a:pP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단계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업그레이드 도구를 사용하여 업그레이드</a:t>
            </a:r>
            <a:endParaRPr lang="zh-CN" altLang="zh-CN" sz="3200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4054" y="111068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도구 업그레이드 단계: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6)백업 프로젝트의 경로 선택</a:t>
            </a:r>
            <a:endParaRPr lang="zh-CN" altLang="en-US" dirty="0">
              <a:latin typeface="Batang" panose="02030600000101010101" pitchFamily="18" charset="-127"/>
              <a:ea typeface="Batang" panose="02030600000101010101" pitchFamily="18" charset="-127"/>
              <a:cs typeface="Malgun Gothic Semilight" panose="020B0502040204020203" pitchFamily="34" charset="-122"/>
            </a:endParaRPr>
          </a:p>
        </p:txBody>
      </p:sp>
      <p:pic>
        <p:nvPicPr>
          <p:cNvPr id="9" name="image10.png"/>
          <p:cNvPicPr preferRelativeResize="0"/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3343656" y="1963536"/>
            <a:ext cx="5854308" cy="356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44176" y="144405"/>
            <a:ext cx="12198208" cy="623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</a:pP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단계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업그레이드 도구를 사용하여 업그레이드</a:t>
            </a:r>
            <a:endParaRPr lang="zh-CN" altLang="zh-CN" sz="3200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7721" y="972956"/>
            <a:ext cx="74942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도구 업그레이드 단계: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7)업그레이드 시작을 클릭하면 업그레이드 진행률이 나타납니다. 업그레이드가 성공하면 업그레이드 성공이 나타납니다.</a:t>
            </a:r>
          </a:p>
        </p:txBody>
      </p:sp>
      <p:pic>
        <p:nvPicPr>
          <p:cNvPr id="9" name="image12.png"/>
          <p:cNvPicPr preferRelativeResize="0"/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498641" y="2254767"/>
            <a:ext cx="4450080" cy="312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3.png"/>
          <p:cNvPicPr preferRelativeResize="0"/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6243280" y="2254767"/>
            <a:ext cx="5357048" cy="3127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89000"/>
            <a:ext cx="10515600" cy="801688"/>
          </a:xfrm>
        </p:spPr>
        <p:txBody>
          <a:bodyPr>
            <a:normAutofit/>
          </a:bodyPr>
          <a:lstStyle/>
          <a:p>
            <a:r>
              <a:rPr lang="ko-KR" altLang="en-US" sz="48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목차</a:t>
            </a:r>
            <a:r>
              <a:rPr lang="ko-KR" altLang="en-US" sz="4000" dirty="0">
                <a:latin typeface="+mj-ea"/>
                <a:ea typeface="+mj-ea"/>
              </a:rPr>
              <a:t> </a:t>
            </a:r>
            <a:r>
              <a:rPr lang="en-US" altLang="zh-CN" sz="4000" dirty="0">
                <a:solidFill>
                  <a:schemeClr val="accent5"/>
                </a:solidFill>
                <a:latin typeface="+mj-ea"/>
                <a:ea typeface="+mj-ea"/>
              </a:rPr>
              <a:t>CON</a:t>
            </a:r>
            <a:r>
              <a:rPr lang="en-US" altLang="zh-CN" sz="4000" dirty="0">
                <a:solidFill>
                  <a:schemeClr val="accent1"/>
                </a:solidFill>
                <a:latin typeface="+mj-ea"/>
                <a:ea typeface="+mj-ea"/>
              </a:rPr>
              <a:t>TENT</a:t>
            </a:r>
            <a:endParaRPr lang="zh-CN" altLang="en-US" sz="4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200" y="2115244"/>
            <a:ext cx="3953900" cy="464005"/>
            <a:chOff x="1042736" y="2229853"/>
            <a:chExt cx="3953900" cy="464005"/>
          </a:xfrm>
        </p:grpSpPr>
        <p:sp>
          <p:nvSpPr>
            <p:cNvPr id="6" name="燕尾形 5"/>
            <p:cNvSpPr/>
            <p:nvPr/>
          </p:nvSpPr>
          <p:spPr>
            <a:xfrm>
              <a:off x="1042736" y="2261466"/>
              <a:ext cx="336885" cy="336885"/>
            </a:xfrm>
            <a:prstGeom prst="chevron">
              <a:avLst/>
            </a:prstGeom>
            <a:gradFill>
              <a:gsLst>
                <a:gs pos="0">
                  <a:srgbClr val="007DD2"/>
                </a:gs>
                <a:gs pos="100000">
                  <a:srgbClr val="1EAAE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79621" y="2229853"/>
              <a:ext cx="10278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007DD2"/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SEC 01</a:t>
              </a:r>
              <a:endParaRPr lang="zh-CN" altLang="en-US" sz="2000" dirty="0">
                <a:solidFill>
                  <a:srgbClr val="007DD2"/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07466" y="2232193"/>
              <a:ext cx="2589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zh-CN" sz="2400" b="1" dirty="0">
                  <a:solidFill>
                    <a:schemeClr val="accent1"/>
                  </a:solidFill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테스트 환경 준비</a:t>
              </a:r>
              <a:endParaRPr lang="zh-CN" altLang="en-US" sz="24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38200" y="2941567"/>
            <a:ext cx="6024980" cy="461665"/>
            <a:chOff x="1042736" y="2216961"/>
            <a:chExt cx="6024980" cy="461665"/>
          </a:xfrm>
        </p:grpSpPr>
        <p:sp>
          <p:nvSpPr>
            <p:cNvPr id="11" name="燕尾形 10"/>
            <p:cNvSpPr/>
            <p:nvPr/>
          </p:nvSpPr>
          <p:spPr>
            <a:xfrm>
              <a:off x="1042736" y="2261466"/>
              <a:ext cx="336885" cy="336885"/>
            </a:xfrm>
            <a:prstGeom prst="chevron">
              <a:avLst/>
            </a:prstGeom>
            <a:gradFill>
              <a:gsLst>
                <a:gs pos="0">
                  <a:srgbClr val="007DD2"/>
                </a:gs>
                <a:gs pos="100000">
                  <a:srgbClr val="1EAAE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79621" y="2229853"/>
              <a:ext cx="10278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007DD2"/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SEC 02</a:t>
              </a:r>
              <a:endParaRPr lang="zh-CN" altLang="en-US" sz="2000" dirty="0">
                <a:solidFill>
                  <a:srgbClr val="007DD2"/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88230" y="2216961"/>
              <a:ext cx="46794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accent1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운영 환경에서 플랫폼 구성 백업</a:t>
              </a:r>
              <a:endParaRPr lang="zh-CN" altLang="en-US" sz="24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8200" y="3788909"/>
            <a:ext cx="6339169" cy="461665"/>
            <a:chOff x="1042736" y="2198107"/>
            <a:chExt cx="6339169" cy="461665"/>
          </a:xfrm>
        </p:grpSpPr>
        <p:sp>
          <p:nvSpPr>
            <p:cNvPr id="15" name="燕尾形 14"/>
            <p:cNvSpPr/>
            <p:nvPr/>
          </p:nvSpPr>
          <p:spPr>
            <a:xfrm>
              <a:off x="1042736" y="2261466"/>
              <a:ext cx="336885" cy="336885"/>
            </a:xfrm>
            <a:prstGeom prst="chevron">
              <a:avLst/>
            </a:prstGeom>
            <a:gradFill>
              <a:gsLst>
                <a:gs pos="0">
                  <a:srgbClr val="007DD2"/>
                </a:gs>
                <a:gs pos="100000">
                  <a:srgbClr val="1EAAE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79621" y="2229853"/>
              <a:ext cx="10086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007DD2"/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SEC</a:t>
              </a:r>
              <a:r>
                <a:rPr lang="en-US" altLang="zh-CN" sz="2000" dirty="0">
                  <a:solidFill>
                    <a:srgbClr val="007DD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 03</a:t>
              </a:r>
              <a:endParaRPr lang="zh-CN" altLang="en-US" sz="2000" dirty="0">
                <a:solidFill>
                  <a:srgbClr val="007DD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88230" y="2198107"/>
              <a:ext cx="4993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zh-CN" sz="2400" b="1" dirty="0">
                  <a:solidFill>
                    <a:schemeClr val="accent1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테스트 환경에 프로젝트 파일 복사</a:t>
              </a:r>
              <a:endParaRPr lang="zh-CN" altLang="en-US" sz="24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3682" y="218434"/>
            <a:ext cx="11824633" cy="623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</a:pP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단계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업그레이드 도구를 사용하여 업그레이드</a:t>
            </a:r>
            <a:endParaRPr lang="zh-CN" altLang="zh-CN" sz="3200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1242" y="926154"/>
            <a:ext cx="11051496" cy="3117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도구 업그레이드 단계:</a:t>
            </a:r>
          </a:p>
          <a:p>
            <a:pPr>
              <a:lnSpc>
                <a:spcPct val="125000"/>
              </a:lnSpc>
            </a:pP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 8)업그레이드가 성공하면 업그레이드 연산자 패널을 닫고 Tomcat을 시작합니다.</a:t>
            </a:r>
          </a:p>
          <a:p>
            <a:pPr>
              <a:lnSpc>
                <a:spcPct val="125000"/>
              </a:lnSpc>
            </a:pP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액세스 경로는 원래 10.0 프로젝트와 동일합니다.</a:t>
            </a:r>
          </a:p>
          <a:p>
            <a:pPr>
              <a:lnSpc>
                <a:spcPct val="125000"/>
              </a:lnSpc>
            </a:pP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플랫폼 URL: http://IP:{port}/webroot/decision(Webroot은 프로젝트 이름이고 결정은 서블릿 이름입니다）</a:t>
            </a:r>
          </a:p>
          <a:p>
            <a:pPr>
              <a:lnSpc>
                <a:spcPct val="125000"/>
              </a:lnSpc>
            </a:pP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템플릿 URL: http://IP:{port}/webroot/decision/view/report? viewlet= xxx.cpt or xxx.frm</a:t>
            </a:r>
          </a:p>
          <a:p>
            <a:pPr>
              <a:lnSpc>
                <a:spcPct val="125000"/>
              </a:lnSpc>
            </a:pP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의사 결정 플랫폼의 등록 관리 페이지에서 버전 번호가 11.0으로 업그레이드가 성공했음을 알 수 있습니다.</a:t>
            </a:r>
          </a:p>
        </p:txBody>
      </p:sp>
      <p:pic>
        <p:nvPicPr>
          <p:cNvPr id="9" name="image4.png"/>
          <p:cNvPicPr preferRelativeResize="0"/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2852689" y="3764068"/>
            <a:ext cx="6486620" cy="2483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96391" y="209874"/>
            <a:ext cx="12275271" cy="623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</a:pP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단계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업그레이드 도구를 사용하여 업그레이드</a:t>
            </a:r>
            <a:endParaRPr lang="zh-CN" altLang="zh-CN" sz="3200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3494" y="1115063"/>
            <a:ext cx="87047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도구 업그레이드 단계: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9)의사 결정 플랫폼에서 플러그인 관리 페이지를 열고 몇 초 동안 기다리면 시스템이 플러그인 몰에 필요한 리소스를 자동으로 다운로드합니다.</a:t>
            </a:r>
          </a:p>
        </p:txBody>
      </p:sp>
      <p:pic>
        <p:nvPicPr>
          <p:cNvPr id="9" name="image11.png"/>
          <p:cNvPicPr preferRelativeResize="0"/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3013776" y="2412218"/>
            <a:ext cx="6164448" cy="3027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8612" y="174071"/>
            <a:ext cx="12471586" cy="623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</a:pP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단계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업그레이드 도구를 사용하여 업그레이드</a:t>
            </a:r>
            <a:endParaRPr lang="zh-CN" altLang="zh-CN" sz="3200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0714" y="1115140"/>
            <a:ext cx="100942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도구 업그레이드 단계: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10)tomcat</a:t>
            </a:r>
            <a:r>
              <a:rPr lang="en-US" altLang="zh-CN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/</a:t>
            </a: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webapps</a:t>
            </a:r>
            <a:r>
              <a:rPr lang="en-US" altLang="zh-CN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/</a:t>
            </a: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webroot</a:t>
            </a:r>
            <a:r>
              <a:rPr lang="en-US" altLang="zh-CN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/</a:t>
            </a: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WEB-INF</a:t>
            </a:r>
            <a:r>
              <a:rPr lang="en-US" altLang="zh-CN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/</a:t>
            </a: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scripts 폴더를 tomcat</a:t>
            </a:r>
            <a:r>
              <a:rPr lang="en-US" altLang="zh-CN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/</a:t>
            </a: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webapps</a:t>
            </a:r>
            <a:r>
              <a:rPr lang="en-US" altLang="zh-CN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/</a:t>
            </a: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webroot 폴더에 복사하고 webroot 폴더 아래의 원래 스크립트 폴더를 바꿉니다.</a:t>
            </a:r>
          </a:p>
        </p:txBody>
      </p:sp>
      <p:pic>
        <p:nvPicPr>
          <p:cNvPr id="9" name="image2.png"/>
          <p:cNvPicPr preferRelativeResize="0"/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8871" y="2684780"/>
            <a:ext cx="5047129" cy="256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7.png"/>
          <p:cNvPicPr preferRelativeResize="0"/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6257365" y="2675350"/>
            <a:ext cx="5163969" cy="256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77075" y="152446"/>
            <a:ext cx="12615098" cy="623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</a:pP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단계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업그레이드 도구를 사용하여 업그레이드</a:t>
            </a:r>
            <a:endParaRPr lang="zh-CN" altLang="zh-CN" sz="3200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7904" y="1082252"/>
            <a:ext cx="77006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도구 업그레이드 단계: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11) Tomcat 재시작, 브라우저 캐시 클리어, 의사결정 플랫폼 접속, 플러그인 관리가 정상적으로 표시됩니다.</a:t>
            </a:r>
          </a:p>
        </p:txBody>
      </p:sp>
      <p:pic>
        <p:nvPicPr>
          <p:cNvPr id="9" name="image13.png"/>
          <p:cNvPicPr preferRelativeResize="0"/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2936399" y="2404024"/>
            <a:ext cx="6319202" cy="3231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77075" y="152446"/>
            <a:ext cx="126150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단계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테스트 환경에서 하나씩 테스트 보고서 작성</a:t>
            </a:r>
            <a:endParaRPr lang="en-US" altLang="zh-CN" sz="3200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7904" y="1082252"/>
            <a:ext cx="116317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각 보고서에 올바르게 액세스할 수 있고 모든 기능이 정상적으로 사용되는지 확인합니다.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몇 가지 일반적인 호환성 문제는 다음을 참조하십시오: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업그레이드를 위한 호환성 지침(V10.0에서 V11.0)-https://help.fanruan.com/finereport-en/doc-view-3986.html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77075" y="152446"/>
            <a:ext cx="12615098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  <a:sym typeface="+mn-ea"/>
              </a:rPr>
              <a:t>단계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  <a:sym typeface="+mn-ea"/>
              </a:rPr>
              <a:t>7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  <a:sym typeface="+mn-ea"/>
              </a:rPr>
              <a:t>: </a:t>
            </a:r>
            <a:r>
              <a:rPr lang="ko-KR" altLang="en-US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  <a:sym typeface="+mn-ea"/>
              </a:rPr>
              <a:t>테스트 환경</a:t>
            </a: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  <a:sym typeface="+mn-ea"/>
              </a:rPr>
              <a:t>에서 업그레이드</a:t>
            </a:r>
            <a:endParaRPr lang="zh-CN" altLang="en-US" sz="3200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7904" y="1082252"/>
            <a:ext cx="116317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두 가지 방법이 있습니다.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No1: 이 테스트 환경을 운영 환경으로 변환합니다.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단계는 다음과 같습니다: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1)테스트 환경 서버 하드웨어 구성이 높은 경우 이 테스트 환경을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테스트 환경</a:t>
            </a: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으로 직접 변환할 수 있습니다.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2)테스트 환경 업그레이드 중에 새로 생성된 보고서의 경우 cpt, frm 및 fvs 파일을 C:</a:t>
            </a:r>
            <a:r>
              <a:rPr lang="en-US" altLang="zh-CN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/</a:t>
            </a: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tomcat-win64</a:t>
            </a:r>
            <a:r>
              <a:rPr lang="en-US" altLang="zh-CN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/</a:t>
            </a: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webapps</a:t>
            </a:r>
            <a:r>
              <a:rPr lang="en-US" altLang="zh-CN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/</a:t>
            </a: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webroot</a:t>
            </a:r>
            <a:r>
              <a:rPr lang="en-US" altLang="zh-CN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/</a:t>
            </a: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WEB-INF</a:t>
            </a:r>
            <a:r>
              <a:rPr lang="en-US" altLang="zh-CN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/</a:t>
            </a: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reportlets 폴더에 복사해야 합니다.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3)새 데이터 연결 생성 및 예약된 작업 수정과 같이 테스트 환경 업그레이드 중에 수정된 플랫폼 설정을 다시 수동으로 설정해야 합니다.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77075" y="152446"/>
            <a:ext cx="126150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단계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7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: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테스트 환경</a:t>
            </a:r>
            <a:r>
              <a:rPr kumimoji="0" lang="ko-KR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에서 업그레이드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Batang" panose="02030600000101010101" pitchFamily="18" charset="-127"/>
              <a:ea typeface="Batang" panose="02030600000101010101" pitchFamily="18" charset="-127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7904" y="1082252"/>
            <a:ext cx="1163172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No2: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디버깅을 위해 업그레이드된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Tomcat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을 테스트 환경에 복사합니다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.</a:t>
            </a:r>
          </a:p>
          <a:p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단계는 다음과 같습니다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:</a:t>
            </a:r>
          </a:p>
          <a:p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1)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테스트 환경에서 업그레이드된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Tomcat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을 테스트 환경에 복사합니다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.</a:t>
            </a:r>
          </a:p>
          <a:p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복사한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Tomcat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을 원래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Tomcat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과 다른 폴더에 배치할 수 있습니다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.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포트 충돌을 방지하려면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Tomcat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포트를 수정하거나 원래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Tomcat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을 중지하고 업그레이드된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Tomcat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을 시작해야 합니다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.</a:t>
            </a:r>
          </a:p>
          <a:p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2)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운영 환경에서 보고서를 하나씩 테스트합니다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.</a:t>
            </a:r>
          </a:p>
          <a:p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각 보고서에 올바르게 액세스할 수 있고 모든 기능이 정상적으로 사용되는지 확인합니다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.</a:t>
            </a:r>
          </a:p>
          <a:p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3)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테스트 환경 업그레이드 중에 새로 생성된 보고서의 경우 </a:t>
            </a:r>
            <a:r>
              <a:rPr lang="en-US" altLang="ko-KR" sz="2000" dirty="0" err="1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cpt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, </a:t>
            </a:r>
            <a:r>
              <a:rPr lang="en-US" altLang="ko-KR" sz="2000" dirty="0" err="1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frm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및 </a:t>
            </a:r>
            <a:r>
              <a:rPr lang="en-US" altLang="ko-KR" sz="2000" dirty="0" err="1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fvs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파일을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C:/tomcat-win64/webapps/</a:t>
            </a:r>
            <a:r>
              <a:rPr lang="en-US" altLang="ko-KR" sz="2000" dirty="0" err="1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webroot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/WEB-INF/</a:t>
            </a:r>
            <a:r>
              <a:rPr lang="en-US" altLang="ko-KR" sz="2000" dirty="0" err="1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reportlets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폴더에 복사해야 합니다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.</a:t>
            </a:r>
          </a:p>
          <a:p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4)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새 데이터 연결 생성 및 예약된 작업 수정과 같이 테스트 환경 업그레이드 중에 수정된 플랫폼 설정을 다시 수동으로 설정해야 합니다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.</a:t>
            </a:r>
            <a:endParaRPr lang="zh-CN" altLang="en-US" sz="2000" dirty="0">
              <a:latin typeface="Batang" panose="02030600000101010101" pitchFamily="18" charset="-127"/>
              <a:ea typeface="Batang" panose="02030600000101010101" pitchFamily="18" charset="-127"/>
              <a:cs typeface="Malgun Gothic Semi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77075" y="152446"/>
            <a:ext cx="12615098" cy="623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단계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8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Repository DB </a:t>
            </a:r>
            <a:r>
              <a:rPr lang="ko-KR" altLang="en-US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재설치</a:t>
            </a:r>
            <a:endParaRPr lang="zh-CN" altLang="en-US" sz="3200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7904" y="1082252"/>
            <a:ext cx="116317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작동 방법은 다음 문서를 참조하십시오: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외부 데이터베이스 구성-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https://help.fanruan.com/finereport-en/doc-view-2458.html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77075" y="152446"/>
            <a:ext cx="126150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단계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9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ko-KR" altLang="en-US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라이센스 발급 및 적응</a:t>
            </a:r>
            <a:endParaRPr lang="zh-CN" altLang="en-US" sz="3200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7904" y="1082252"/>
            <a:ext cx="116317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작동 방법은 다음 문서를 참조하십시오: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마이그레이션 플러그인 승인-</a:t>
            </a:r>
          </a:p>
          <a:p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https://help.fanruan.com/finereport-en/doc-view-3994.html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87" y="957943"/>
            <a:ext cx="2686050" cy="762000"/>
          </a:xfrm>
          <a:prstGeom prst="rect">
            <a:avLst/>
          </a:prstGeom>
        </p:spPr>
      </p:pic>
      <p:pic>
        <p:nvPicPr>
          <p:cNvPr id="3" name="图片 2" descr="徽标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4" y="157618"/>
            <a:ext cx="2530137" cy="1266080"/>
          </a:xfrm>
          <a:prstGeom prst="rect">
            <a:avLst/>
          </a:prstGeom>
        </p:spPr>
      </p:pic>
      <p:sp>
        <p:nvSpPr>
          <p:cNvPr id="11" name="标题 1"/>
          <p:cNvSpPr>
            <a:spLocks noGrp="1"/>
          </p:cNvSpPr>
          <p:nvPr>
            <p:ph type="ctrTitle"/>
          </p:nvPr>
        </p:nvSpPr>
        <p:spPr>
          <a:xfrm>
            <a:off x="1524000" y="2370337"/>
            <a:ext cx="9144000" cy="1139625"/>
          </a:xfrm>
        </p:spPr>
        <p:txBody>
          <a:bodyPr>
            <a:normAutofit/>
          </a:bodyPr>
          <a:lstStyle/>
          <a:p>
            <a:r>
              <a:rPr lang="ko-KR" altLang="en-US" b="1" i="0" dirty="0">
                <a:solidFill>
                  <a:schemeClr val="bg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감사합니다</a:t>
            </a:r>
            <a:endParaRPr lang="zh-CN" altLang="en-US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89000"/>
            <a:ext cx="10515600" cy="801688"/>
          </a:xfrm>
        </p:spPr>
        <p:txBody>
          <a:bodyPr>
            <a:normAutofit/>
          </a:bodyPr>
          <a:lstStyle/>
          <a:p>
            <a:r>
              <a:rPr lang="ko-KR" altLang="en-US" sz="48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목차</a:t>
            </a:r>
            <a:r>
              <a:rPr lang="ko-KR" altLang="en-US" sz="4000" dirty="0">
                <a:latin typeface="+mj-ea"/>
                <a:ea typeface="+mj-ea"/>
              </a:rPr>
              <a:t> </a:t>
            </a:r>
            <a:r>
              <a:rPr lang="en-US" altLang="zh-CN" sz="4000" dirty="0">
                <a:solidFill>
                  <a:schemeClr val="accent5"/>
                </a:solidFill>
                <a:latin typeface="+mj-ea"/>
                <a:ea typeface="+mj-ea"/>
              </a:rPr>
              <a:t>CON</a:t>
            </a:r>
            <a:r>
              <a:rPr lang="en-US" altLang="zh-CN" sz="4000" dirty="0">
                <a:solidFill>
                  <a:schemeClr val="accent1"/>
                </a:solidFill>
                <a:latin typeface="+mj-ea"/>
                <a:ea typeface="+mj-ea"/>
              </a:rPr>
              <a:t>TENT</a:t>
            </a:r>
            <a:endParaRPr lang="zh-CN" altLang="en-US" sz="4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07114" y="3044336"/>
            <a:ext cx="6651924" cy="460424"/>
            <a:chOff x="991645" y="2053480"/>
            <a:chExt cx="6651924" cy="460424"/>
          </a:xfrm>
        </p:grpSpPr>
        <p:sp>
          <p:nvSpPr>
            <p:cNvPr id="6" name="燕尾形 5"/>
            <p:cNvSpPr/>
            <p:nvPr/>
          </p:nvSpPr>
          <p:spPr>
            <a:xfrm>
              <a:off x="991645" y="2177019"/>
              <a:ext cx="336885" cy="336885"/>
            </a:xfrm>
            <a:prstGeom prst="chevron">
              <a:avLst/>
            </a:prstGeom>
            <a:gradFill>
              <a:gsLst>
                <a:gs pos="0">
                  <a:srgbClr val="007DD2"/>
                </a:gs>
                <a:gs pos="100000">
                  <a:srgbClr val="1EAAE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409638" y="2102023"/>
              <a:ext cx="10278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007DD2"/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SEC 05</a:t>
              </a:r>
              <a:endParaRPr lang="zh-CN" altLang="en-US" sz="2000" dirty="0">
                <a:solidFill>
                  <a:srgbClr val="007DD2"/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508116" y="2053480"/>
              <a:ext cx="5135453" cy="434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  <a:spcBef>
                  <a:spcPts val="600"/>
                </a:spcBef>
                <a:spcAft>
                  <a:spcPts val="1200"/>
                </a:spcAft>
              </a:pPr>
              <a:r>
                <a:rPr lang="ko-KR" altLang="zh-CN" sz="2000" b="1" dirty="0">
                  <a:solidFill>
                    <a:schemeClr val="accent1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업그레이드 도구를 사용하여 업그레이드</a:t>
              </a:r>
              <a:endParaRPr lang="zh-CN" altLang="en-US" sz="2400" dirty="0"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07114" y="4086242"/>
            <a:ext cx="6960149" cy="439275"/>
            <a:chOff x="995825" y="2199863"/>
            <a:chExt cx="6390726" cy="439275"/>
          </a:xfrm>
        </p:grpSpPr>
        <p:sp>
          <p:nvSpPr>
            <p:cNvPr id="11" name="燕尾形 10"/>
            <p:cNvSpPr/>
            <p:nvPr/>
          </p:nvSpPr>
          <p:spPr>
            <a:xfrm>
              <a:off x="995825" y="2239028"/>
              <a:ext cx="336885" cy="336885"/>
            </a:xfrm>
            <a:prstGeom prst="chevron">
              <a:avLst/>
            </a:prstGeom>
            <a:gradFill>
              <a:gsLst>
                <a:gs pos="0">
                  <a:srgbClr val="007DD2"/>
                </a:gs>
                <a:gs pos="100000">
                  <a:srgbClr val="1EAAE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09699" y="2199863"/>
              <a:ext cx="978531" cy="41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007DD2"/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SEC 06</a:t>
              </a:r>
              <a:endParaRPr lang="zh-CN" altLang="en-US" sz="2000" dirty="0">
                <a:solidFill>
                  <a:srgbClr val="007DD2"/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88231" y="2239028"/>
              <a:ext cx="4998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zh-CN" sz="2000" b="1" dirty="0">
                  <a:solidFill>
                    <a:schemeClr val="accent1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테스트 환경에서 하나씩 테스트 보고서 작성</a:t>
              </a:r>
              <a:endParaRPr lang="en-US" altLang="zh-CN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25107" y="2110900"/>
            <a:ext cx="6402274" cy="424412"/>
            <a:chOff x="1565596" y="2166986"/>
            <a:chExt cx="8651928" cy="424412"/>
          </a:xfrm>
        </p:grpSpPr>
        <p:sp>
          <p:nvSpPr>
            <p:cNvPr id="21" name="文本框 20"/>
            <p:cNvSpPr txBox="1"/>
            <p:nvPr/>
          </p:nvSpPr>
          <p:spPr>
            <a:xfrm>
              <a:off x="1565596" y="2179137"/>
              <a:ext cx="10278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007DD2"/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SEC 04</a:t>
              </a:r>
              <a:endParaRPr lang="zh-CN" altLang="en-US" sz="2000" dirty="0">
                <a:solidFill>
                  <a:srgbClr val="007DD2"/>
                </a:solidFill>
                <a:latin typeface="NanumGothic" panose="020D0604000000000000" pitchFamily="34" charset="-127"/>
                <a:ea typeface="Batang" panose="02030600000101010101" pitchFamily="18" charset="-127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050061" y="2166986"/>
              <a:ext cx="7167463" cy="42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  <a:spcBef>
                  <a:spcPts val="600"/>
                </a:spcBef>
                <a:spcAft>
                  <a:spcPts val="1200"/>
                </a:spcAft>
              </a:pPr>
              <a:r>
                <a:rPr kumimoji="0" lang="en-GB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Repository DB</a:t>
              </a:r>
              <a:r>
                <a:rPr kumimoji="0" lang="ko-KR" altLang="zh-C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를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 </a:t>
              </a:r>
              <a:r>
                <a:rPr kumimoji="0" lang="ko-KR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내장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 </a:t>
              </a:r>
              <a:r>
                <a:rPr kumimoji="0" lang="ko-KR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디비로</a:t>
              </a:r>
              <a:r>
                <a:rPr kumimoji="0" lang="ko-KR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 전환</a:t>
              </a:r>
              <a:endParaRPr lang="en-US" altLang="zh-CN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endParaRPr>
            </a:p>
          </p:txBody>
        </p:sp>
      </p:grpSp>
      <p:sp>
        <p:nvSpPr>
          <p:cNvPr id="23" name="燕尾形 5"/>
          <p:cNvSpPr/>
          <p:nvPr/>
        </p:nvSpPr>
        <p:spPr>
          <a:xfrm>
            <a:off x="811294" y="2174505"/>
            <a:ext cx="336885" cy="336885"/>
          </a:xfrm>
          <a:prstGeom prst="chevron">
            <a:avLst/>
          </a:prstGeom>
          <a:gradFill>
            <a:gsLst>
              <a:gs pos="0">
                <a:srgbClr val="007DD2"/>
              </a:gs>
              <a:gs pos="100000">
                <a:srgbClr val="1EAA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89000"/>
            <a:ext cx="10515600" cy="801688"/>
          </a:xfrm>
        </p:spPr>
        <p:txBody>
          <a:bodyPr>
            <a:normAutofit/>
          </a:bodyPr>
          <a:lstStyle/>
          <a:p>
            <a:r>
              <a:rPr lang="ko-KR" altLang="en-US" sz="48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목차</a:t>
            </a:r>
            <a:r>
              <a:rPr lang="ko-KR" altLang="en-US" sz="4000" dirty="0">
                <a:latin typeface="+mj-ea"/>
                <a:ea typeface="+mj-ea"/>
              </a:rPr>
              <a:t> </a:t>
            </a:r>
            <a:r>
              <a:rPr lang="en-US" altLang="zh-CN" sz="4000" dirty="0">
                <a:solidFill>
                  <a:schemeClr val="accent5"/>
                </a:solidFill>
                <a:latin typeface="+mj-ea"/>
                <a:ea typeface="+mj-ea"/>
              </a:rPr>
              <a:t>CON</a:t>
            </a:r>
            <a:r>
              <a:rPr lang="en-US" altLang="zh-CN" sz="4000" dirty="0">
                <a:latin typeface="+mj-ea"/>
                <a:ea typeface="+mj-ea"/>
              </a:rPr>
              <a:t>TENT</a:t>
            </a:r>
            <a:endParaRPr lang="zh-CN" altLang="en-US" sz="4000" dirty="0"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200" y="2106279"/>
            <a:ext cx="5524843" cy="464005"/>
            <a:chOff x="1042736" y="2229853"/>
            <a:chExt cx="5524843" cy="464005"/>
          </a:xfrm>
        </p:grpSpPr>
        <p:sp>
          <p:nvSpPr>
            <p:cNvPr id="6" name="燕尾形 5"/>
            <p:cNvSpPr/>
            <p:nvPr/>
          </p:nvSpPr>
          <p:spPr>
            <a:xfrm>
              <a:off x="1042736" y="2261466"/>
              <a:ext cx="336885" cy="336885"/>
            </a:xfrm>
            <a:prstGeom prst="chevron">
              <a:avLst/>
            </a:prstGeom>
            <a:gradFill>
              <a:gsLst>
                <a:gs pos="0">
                  <a:srgbClr val="007DD2"/>
                </a:gs>
                <a:gs pos="100000">
                  <a:srgbClr val="1EAAE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79621" y="2229853"/>
              <a:ext cx="10278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007DD2"/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SEC 07</a:t>
              </a:r>
              <a:endParaRPr lang="zh-CN" altLang="en-US" sz="2000" dirty="0">
                <a:solidFill>
                  <a:srgbClr val="007DD2"/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07466" y="2232193"/>
              <a:ext cx="41601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0" lang="ko-KR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테스트 환경</a:t>
              </a:r>
              <a:r>
                <a:rPr kumimoji="0" lang="ko-KR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에서 업그레이드</a:t>
              </a:r>
              <a:endParaRPr lang="zh-CN" altLang="en-US" sz="24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38199" y="3022074"/>
            <a:ext cx="7019869" cy="490904"/>
            <a:chOff x="1042736" y="2291016"/>
            <a:chExt cx="6860220" cy="490904"/>
          </a:xfrm>
        </p:grpSpPr>
        <p:sp>
          <p:nvSpPr>
            <p:cNvPr id="11" name="燕尾形 10"/>
            <p:cNvSpPr/>
            <p:nvPr/>
          </p:nvSpPr>
          <p:spPr>
            <a:xfrm>
              <a:off x="1042736" y="2373028"/>
              <a:ext cx="336885" cy="336885"/>
            </a:xfrm>
            <a:prstGeom prst="chevron">
              <a:avLst/>
            </a:prstGeom>
            <a:gradFill>
              <a:gsLst>
                <a:gs pos="0">
                  <a:srgbClr val="007DD2"/>
                </a:gs>
                <a:gs pos="100000">
                  <a:srgbClr val="1EAAE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79621" y="2336413"/>
              <a:ext cx="10278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007DD2"/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SEC 08</a:t>
              </a:r>
              <a:endParaRPr lang="zh-CN" altLang="en-US" sz="2000" dirty="0">
                <a:solidFill>
                  <a:srgbClr val="007DD2"/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407466" y="2291016"/>
              <a:ext cx="5495490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2400" b="1" dirty="0">
                  <a:solidFill>
                    <a:schemeClr val="accent1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Repository DB </a:t>
              </a:r>
              <a:r>
                <a:rPr lang="ko-KR" altLang="en-US" sz="2400" b="1" dirty="0">
                  <a:solidFill>
                    <a:schemeClr val="accent1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재설치</a:t>
              </a:r>
              <a:endParaRPr lang="zh-CN" altLang="en-US" sz="24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8200" y="4002705"/>
            <a:ext cx="4665634" cy="461665"/>
            <a:chOff x="1042736" y="2198107"/>
            <a:chExt cx="4665634" cy="461665"/>
          </a:xfrm>
        </p:grpSpPr>
        <p:sp>
          <p:nvSpPr>
            <p:cNvPr id="15" name="燕尾形 14"/>
            <p:cNvSpPr/>
            <p:nvPr/>
          </p:nvSpPr>
          <p:spPr>
            <a:xfrm>
              <a:off x="1042736" y="2261466"/>
              <a:ext cx="336885" cy="336885"/>
            </a:xfrm>
            <a:prstGeom prst="chevron">
              <a:avLst/>
            </a:prstGeom>
            <a:gradFill>
              <a:gsLst>
                <a:gs pos="0">
                  <a:srgbClr val="007DD2"/>
                </a:gs>
                <a:gs pos="100000">
                  <a:srgbClr val="1EAAE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79621" y="2229853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007DD2"/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SEC</a:t>
              </a:r>
              <a:r>
                <a:rPr lang="en-US" altLang="zh-CN" sz="2000" dirty="0">
                  <a:solidFill>
                    <a:srgbClr val="007DD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 09</a:t>
              </a:r>
              <a:endParaRPr lang="zh-CN" altLang="en-US" sz="2000" dirty="0">
                <a:solidFill>
                  <a:srgbClr val="007DD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88230" y="2198107"/>
              <a:ext cx="3320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accent1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라이센스 발급 및 적응</a:t>
              </a:r>
              <a:endParaRPr lang="zh-CN" altLang="en-US" sz="24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5799" y="630884"/>
            <a:ext cx="10858500" cy="4504741"/>
            <a:chOff x="683471" y="1644157"/>
            <a:chExt cx="10858500" cy="4504741"/>
          </a:xfrm>
        </p:grpSpPr>
        <p:grpSp>
          <p:nvGrpSpPr>
            <p:cNvPr id="6" name="组合 5"/>
            <p:cNvGrpSpPr/>
            <p:nvPr/>
          </p:nvGrpSpPr>
          <p:grpSpPr>
            <a:xfrm>
              <a:off x="1165458" y="2402581"/>
              <a:ext cx="9848385" cy="3746317"/>
              <a:chOff x="1148736" y="2365003"/>
              <a:chExt cx="9848385" cy="3746317"/>
            </a:xfrm>
          </p:grpSpPr>
          <p:sp>
            <p:nvSpPr>
              <p:cNvPr id="8" name="任意多边形: 形状 7"/>
              <p:cNvSpPr/>
              <p:nvPr/>
            </p:nvSpPr>
            <p:spPr>
              <a:xfrm>
                <a:off x="1423791" y="2705622"/>
                <a:ext cx="9344417" cy="2555310"/>
              </a:xfrm>
              <a:custGeom>
                <a:avLst/>
                <a:gdLst>
                  <a:gd name="connsiteX0" fmla="*/ 0 w 9344417"/>
                  <a:gd name="connsiteY0" fmla="*/ 2555310 h 2555310"/>
                  <a:gd name="connsiteX1" fmla="*/ 1841326 w 9344417"/>
                  <a:gd name="connsiteY1" fmla="*/ 1703540 h 2555310"/>
                  <a:gd name="connsiteX2" fmla="*/ 4108537 w 9344417"/>
                  <a:gd name="connsiteY2" fmla="*/ 1966586 h 2555310"/>
                  <a:gd name="connsiteX3" fmla="*/ 6125228 w 9344417"/>
                  <a:gd name="connsiteY3" fmla="*/ 1014608 h 2555310"/>
                  <a:gd name="connsiteX4" fmla="*/ 8254652 w 9344417"/>
                  <a:gd name="connsiteY4" fmla="*/ 826718 h 2555310"/>
                  <a:gd name="connsiteX5" fmla="*/ 9344417 w 9344417"/>
                  <a:gd name="connsiteY5" fmla="*/ 0 h 255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44417" h="2555310">
                    <a:moveTo>
                      <a:pt x="0" y="2555310"/>
                    </a:moveTo>
                    <a:cubicBezTo>
                      <a:pt x="578285" y="2178485"/>
                      <a:pt x="1156570" y="1801661"/>
                      <a:pt x="1841326" y="1703540"/>
                    </a:cubicBezTo>
                    <a:cubicBezTo>
                      <a:pt x="2526082" y="1605419"/>
                      <a:pt x="3394553" y="2081408"/>
                      <a:pt x="4108537" y="1966586"/>
                    </a:cubicBezTo>
                    <a:cubicBezTo>
                      <a:pt x="4822521" y="1851764"/>
                      <a:pt x="5434209" y="1204586"/>
                      <a:pt x="6125228" y="1014608"/>
                    </a:cubicBezTo>
                    <a:cubicBezTo>
                      <a:pt x="6816247" y="824630"/>
                      <a:pt x="7718121" y="995819"/>
                      <a:pt x="8254652" y="826718"/>
                    </a:cubicBezTo>
                    <a:cubicBezTo>
                      <a:pt x="8791183" y="657617"/>
                      <a:pt x="9067800" y="328808"/>
                      <a:pt x="9344417" y="0"/>
                    </a:cubicBezTo>
                  </a:path>
                </a:pathLst>
              </a:custGeom>
              <a:noFill/>
              <a:ln>
                <a:solidFill>
                  <a:schemeClr val="tx1">
                    <a:lumMod val="25000"/>
                    <a:lumOff val="75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0373282" y="2365003"/>
                <a:ext cx="623839" cy="623836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6770698" y="3777111"/>
                <a:ext cx="410200" cy="410198"/>
                <a:chOff x="4403829" y="2421206"/>
                <a:chExt cx="410200" cy="410198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4403829" y="2421206"/>
                  <a:ext cx="410200" cy="410198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60000">
                      <a:schemeClr val="accent2"/>
                    </a:gs>
                  </a:gsLst>
                  <a:lin ang="2700000" scaled="0"/>
                </a:gra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2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70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任意多边形: 形状 29"/>
                <p:cNvSpPr/>
                <p:nvPr/>
              </p:nvSpPr>
              <p:spPr>
                <a:xfrm>
                  <a:off x="4527736" y="2543654"/>
                  <a:ext cx="162386" cy="178001"/>
                </a:xfrm>
                <a:custGeom>
                  <a:avLst/>
                  <a:gdLst>
                    <a:gd name="connsiteX0" fmla="*/ 248770 w 495300"/>
                    <a:gd name="connsiteY0" fmla="*/ 621 h 542925"/>
                    <a:gd name="connsiteX1" fmla="*/ 496420 w 495300"/>
                    <a:gd name="connsiteY1" fmla="*/ 248271 h 542925"/>
                    <a:gd name="connsiteX2" fmla="*/ 323827 w 495300"/>
                    <a:gd name="connsiteY2" fmla="*/ 484396 h 542925"/>
                    <a:gd name="connsiteX3" fmla="*/ 346973 w 495300"/>
                    <a:gd name="connsiteY3" fmla="*/ 524496 h 542925"/>
                    <a:gd name="connsiteX4" fmla="*/ 420220 w 495300"/>
                    <a:gd name="connsiteY4" fmla="*/ 524496 h 542925"/>
                    <a:gd name="connsiteX5" fmla="*/ 420220 w 495300"/>
                    <a:gd name="connsiteY5" fmla="*/ 543546 h 542925"/>
                    <a:gd name="connsiteX6" fmla="*/ 77320 w 495300"/>
                    <a:gd name="connsiteY6" fmla="*/ 543546 h 542925"/>
                    <a:gd name="connsiteX7" fmla="*/ 77320 w 495300"/>
                    <a:gd name="connsiteY7" fmla="*/ 524496 h 542925"/>
                    <a:gd name="connsiteX8" fmla="*/ 150567 w 495300"/>
                    <a:gd name="connsiteY8" fmla="*/ 524496 h 542925"/>
                    <a:gd name="connsiteX9" fmla="*/ 173713 w 495300"/>
                    <a:gd name="connsiteY9" fmla="*/ 484396 h 542925"/>
                    <a:gd name="connsiteX10" fmla="*/ 1120 w 495300"/>
                    <a:gd name="connsiteY10" fmla="*/ 248271 h 542925"/>
                    <a:gd name="connsiteX11" fmla="*/ 248770 w 495300"/>
                    <a:gd name="connsiteY11" fmla="*/ 621 h 542925"/>
                    <a:gd name="connsiteX12" fmla="*/ 192763 w 495300"/>
                    <a:gd name="connsiteY12" fmla="*/ 489539 h 542925"/>
                    <a:gd name="connsiteX13" fmla="*/ 172570 w 495300"/>
                    <a:gd name="connsiteY13" fmla="*/ 524496 h 542925"/>
                    <a:gd name="connsiteX14" fmla="*/ 324970 w 495300"/>
                    <a:gd name="connsiteY14" fmla="*/ 524496 h 542925"/>
                    <a:gd name="connsiteX15" fmla="*/ 304777 w 495300"/>
                    <a:gd name="connsiteY15" fmla="*/ 489539 h 542925"/>
                    <a:gd name="connsiteX16" fmla="*/ 248770 w 495300"/>
                    <a:gd name="connsiteY16" fmla="*/ 495921 h 542925"/>
                    <a:gd name="connsiteX17" fmla="*/ 192763 w 495300"/>
                    <a:gd name="connsiteY17" fmla="*/ 489539 h 542925"/>
                    <a:gd name="connsiteX18" fmla="*/ 248770 w 495300"/>
                    <a:gd name="connsiteY18" fmla="*/ 143496 h 542925"/>
                    <a:gd name="connsiteX19" fmla="*/ 143995 w 495300"/>
                    <a:gd name="connsiteY19" fmla="*/ 248271 h 542925"/>
                    <a:gd name="connsiteX20" fmla="*/ 248770 w 495300"/>
                    <a:gd name="connsiteY20" fmla="*/ 353046 h 542925"/>
                    <a:gd name="connsiteX21" fmla="*/ 353545 w 495300"/>
                    <a:gd name="connsiteY21" fmla="*/ 248271 h 542925"/>
                    <a:gd name="connsiteX22" fmla="*/ 248770 w 495300"/>
                    <a:gd name="connsiteY22" fmla="*/ 143496 h 542925"/>
                    <a:gd name="connsiteX23" fmla="*/ 367833 w 495300"/>
                    <a:gd name="connsiteY23" fmla="*/ 114921 h 542925"/>
                    <a:gd name="connsiteX24" fmla="*/ 353545 w 495300"/>
                    <a:gd name="connsiteY24" fmla="*/ 129209 h 542925"/>
                    <a:gd name="connsiteX25" fmla="*/ 367833 w 495300"/>
                    <a:gd name="connsiteY25" fmla="*/ 143496 h 542925"/>
                    <a:gd name="connsiteX26" fmla="*/ 382120 w 495300"/>
                    <a:gd name="connsiteY26" fmla="*/ 129209 h 542925"/>
                    <a:gd name="connsiteX27" fmla="*/ 367833 w 495300"/>
                    <a:gd name="connsiteY27" fmla="*/ 114921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95300" h="542925">
                      <a:moveTo>
                        <a:pt x="248770" y="621"/>
                      </a:moveTo>
                      <a:cubicBezTo>
                        <a:pt x="385549" y="621"/>
                        <a:pt x="496420" y="111492"/>
                        <a:pt x="496420" y="248271"/>
                      </a:cubicBezTo>
                      <a:cubicBezTo>
                        <a:pt x="496420" y="358856"/>
                        <a:pt x="423935" y="452582"/>
                        <a:pt x="323827" y="484396"/>
                      </a:cubicBezTo>
                      <a:lnTo>
                        <a:pt x="346973" y="524496"/>
                      </a:lnTo>
                      <a:lnTo>
                        <a:pt x="420220" y="524496"/>
                      </a:lnTo>
                      <a:lnTo>
                        <a:pt x="420220" y="543546"/>
                      </a:lnTo>
                      <a:lnTo>
                        <a:pt x="77320" y="543546"/>
                      </a:lnTo>
                      <a:lnTo>
                        <a:pt x="77320" y="524496"/>
                      </a:lnTo>
                      <a:lnTo>
                        <a:pt x="150567" y="524496"/>
                      </a:lnTo>
                      <a:lnTo>
                        <a:pt x="173713" y="484396"/>
                      </a:lnTo>
                      <a:cubicBezTo>
                        <a:pt x="73605" y="452582"/>
                        <a:pt x="1120" y="358856"/>
                        <a:pt x="1120" y="248271"/>
                      </a:cubicBezTo>
                      <a:cubicBezTo>
                        <a:pt x="1120" y="111492"/>
                        <a:pt x="111991" y="621"/>
                        <a:pt x="248770" y="621"/>
                      </a:cubicBezTo>
                      <a:close/>
                      <a:moveTo>
                        <a:pt x="192763" y="489539"/>
                      </a:moveTo>
                      <a:lnTo>
                        <a:pt x="172570" y="524496"/>
                      </a:lnTo>
                      <a:lnTo>
                        <a:pt x="324970" y="524496"/>
                      </a:lnTo>
                      <a:lnTo>
                        <a:pt x="304777" y="489539"/>
                      </a:lnTo>
                      <a:cubicBezTo>
                        <a:pt x="286775" y="493730"/>
                        <a:pt x="268010" y="495921"/>
                        <a:pt x="248770" y="495921"/>
                      </a:cubicBezTo>
                      <a:cubicBezTo>
                        <a:pt x="229530" y="495921"/>
                        <a:pt x="210765" y="493730"/>
                        <a:pt x="192763" y="489539"/>
                      </a:cubicBezTo>
                      <a:close/>
                      <a:moveTo>
                        <a:pt x="248770" y="143496"/>
                      </a:moveTo>
                      <a:cubicBezTo>
                        <a:pt x="190858" y="143496"/>
                        <a:pt x="143995" y="190359"/>
                        <a:pt x="143995" y="248271"/>
                      </a:cubicBezTo>
                      <a:cubicBezTo>
                        <a:pt x="143995" y="306183"/>
                        <a:pt x="190858" y="353046"/>
                        <a:pt x="248770" y="353046"/>
                      </a:cubicBezTo>
                      <a:cubicBezTo>
                        <a:pt x="306682" y="353046"/>
                        <a:pt x="353545" y="306183"/>
                        <a:pt x="353545" y="248271"/>
                      </a:cubicBezTo>
                      <a:cubicBezTo>
                        <a:pt x="353545" y="190359"/>
                        <a:pt x="306682" y="143496"/>
                        <a:pt x="248770" y="143496"/>
                      </a:cubicBezTo>
                      <a:close/>
                      <a:moveTo>
                        <a:pt x="367833" y="114921"/>
                      </a:moveTo>
                      <a:cubicBezTo>
                        <a:pt x="359927" y="114921"/>
                        <a:pt x="353545" y="121303"/>
                        <a:pt x="353545" y="129209"/>
                      </a:cubicBezTo>
                      <a:cubicBezTo>
                        <a:pt x="353545" y="137114"/>
                        <a:pt x="359927" y="143496"/>
                        <a:pt x="367833" y="143496"/>
                      </a:cubicBezTo>
                      <a:cubicBezTo>
                        <a:pt x="375738" y="143496"/>
                        <a:pt x="382120" y="137114"/>
                        <a:pt x="382120" y="129209"/>
                      </a:cubicBezTo>
                      <a:cubicBezTo>
                        <a:pt x="382120" y="121303"/>
                        <a:pt x="375738" y="114921"/>
                        <a:pt x="367833" y="1149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4969407" y="4488472"/>
                <a:ext cx="410200" cy="410198"/>
                <a:chOff x="5349026" y="2421206"/>
                <a:chExt cx="410200" cy="410198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5349026" y="2421206"/>
                  <a:ext cx="410200" cy="41019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60000">
                      <a:schemeClr val="accent3"/>
                    </a:gs>
                  </a:gsLst>
                  <a:lin ang="2700000" scaled="0"/>
                </a:gra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3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70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任意多边形: 形状 27"/>
                <p:cNvSpPr/>
                <p:nvPr/>
              </p:nvSpPr>
              <p:spPr>
                <a:xfrm>
                  <a:off x="5465126" y="2555385"/>
                  <a:ext cx="178001" cy="148188"/>
                </a:xfrm>
                <a:custGeom>
                  <a:avLst/>
                  <a:gdLst>
                    <a:gd name="connsiteX0" fmla="*/ 483573 w 526297"/>
                    <a:gd name="connsiteY0" fmla="*/ 133971 h 438150"/>
                    <a:gd name="connsiteX1" fmla="*/ 527674 w 526297"/>
                    <a:gd name="connsiteY1" fmla="*/ 178072 h 438150"/>
                    <a:gd name="connsiteX2" fmla="*/ 527579 w 526297"/>
                    <a:gd name="connsiteY2" fmla="*/ 181501 h 438150"/>
                    <a:gd name="connsiteX3" fmla="*/ 514244 w 526297"/>
                    <a:gd name="connsiteY3" fmla="*/ 355237 h 438150"/>
                    <a:gd name="connsiteX4" fmla="*/ 485764 w 526297"/>
                    <a:gd name="connsiteY4" fmla="*/ 381621 h 438150"/>
                    <a:gd name="connsiteX5" fmla="*/ 454998 w 526297"/>
                    <a:gd name="connsiteY5" fmla="*/ 381621 h 438150"/>
                    <a:gd name="connsiteX6" fmla="*/ 454998 w 526297"/>
                    <a:gd name="connsiteY6" fmla="*/ 438771 h 438150"/>
                    <a:gd name="connsiteX7" fmla="*/ 435948 w 526297"/>
                    <a:gd name="connsiteY7" fmla="*/ 438771 h 438150"/>
                    <a:gd name="connsiteX8" fmla="*/ 435948 w 526297"/>
                    <a:gd name="connsiteY8" fmla="*/ 381621 h 438150"/>
                    <a:gd name="connsiteX9" fmla="*/ 93048 w 526297"/>
                    <a:gd name="connsiteY9" fmla="*/ 381621 h 438150"/>
                    <a:gd name="connsiteX10" fmla="*/ 93048 w 526297"/>
                    <a:gd name="connsiteY10" fmla="*/ 438771 h 438150"/>
                    <a:gd name="connsiteX11" fmla="*/ 73998 w 526297"/>
                    <a:gd name="connsiteY11" fmla="*/ 438771 h 438150"/>
                    <a:gd name="connsiteX12" fmla="*/ 73998 w 526297"/>
                    <a:gd name="connsiteY12" fmla="*/ 381621 h 438150"/>
                    <a:gd name="connsiteX13" fmla="*/ 43328 w 526297"/>
                    <a:gd name="connsiteY13" fmla="*/ 381621 h 438150"/>
                    <a:gd name="connsiteX14" fmla="*/ 14848 w 526297"/>
                    <a:gd name="connsiteY14" fmla="*/ 355237 h 438150"/>
                    <a:gd name="connsiteX15" fmla="*/ 1513 w 526297"/>
                    <a:gd name="connsiteY15" fmla="*/ 181501 h 438150"/>
                    <a:gd name="connsiteX16" fmla="*/ 42089 w 526297"/>
                    <a:gd name="connsiteY16" fmla="*/ 134162 h 438150"/>
                    <a:gd name="connsiteX17" fmla="*/ 45518 w 526297"/>
                    <a:gd name="connsiteY17" fmla="*/ 134066 h 438150"/>
                    <a:gd name="connsiteX18" fmla="*/ 101906 w 526297"/>
                    <a:gd name="connsiteY18" fmla="*/ 180834 h 438150"/>
                    <a:gd name="connsiteX19" fmla="*/ 121623 w 526297"/>
                    <a:gd name="connsiteY19" fmla="*/ 286371 h 438150"/>
                    <a:gd name="connsiteX20" fmla="*/ 407373 w 526297"/>
                    <a:gd name="connsiteY20" fmla="*/ 286371 h 438150"/>
                    <a:gd name="connsiteX21" fmla="*/ 427185 w 526297"/>
                    <a:gd name="connsiteY21" fmla="*/ 180739 h 438150"/>
                    <a:gd name="connsiteX22" fmla="*/ 483573 w 526297"/>
                    <a:gd name="connsiteY22" fmla="*/ 133971 h 438150"/>
                    <a:gd name="connsiteX23" fmla="*/ 416898 w 526297"/>
                    <a:gd name="connsiteY23" fmla="*/ 621 h 438150"/>
                    <a:gd name="connsiteX24" fmla="*/ 483573 w 526297"/>
                    <a:gd name="connsiteY24" fmla="*/ 67296 h 438150"/>
                    <a:gd name="connsiteX25" fmla="*/ 483573 w 526297"/>
                    <a:gd name="connsiteY25" fmla="*/ 115397 h 438150"/>
                    <a:gd name="connsiteX26" fmla="*/ 476429 w 526297"/>
                    <a:gd name="connsiteY26" fmla="*/ 114921 h 438150"/>
                    <a:gd name="connsiteX27" fmla="*/ 412040 w 526297"/>
                    <a:gd name="connsiteY27" fmla="*/ 166451 h 438150"/>
                    <a:gd name="connsiteX28" fmla="*/ 411564 w 526297"/>
                    <a:gd name="connsiteY28" fmla="*/ 168737 h 438150"/>
                    <a:gd name="connsiteX29" fmla="*/ 393086 w 526297"/>
                    <a:gd name="connsiteY29" fmla="*/ 267321 h 438150"/>
                    <a:gd name="connsiteX30" fmla="*/ 135911 w 526297"/>
                    <a:gd name="connsiteY30" fmla="*/ 267321 h 438150"/>
                    <a:gd name="connsiteX31" fmla="*/ 117432 w 526297"/>
                    <a:gd name="connsiteY31" fmla="*/ 168737 h 438150"/>
                    <a:gd name="connsiteX32" fmla="*/ 52567 w 526297"/>
                    <a:gd name="connsiteY32" fmla="*/ 114921 h 438150"/>
                    <a:gd name="connsiteX33" fmla="*/ 54948 w 526297"/>
                    <a:gd name="connsiteY33" fmla="*/ 67296 h 438150"/>
                    <a:gd name="connsiteX34" fmla="*/ 121623 w 526297"/>
                    <a:gd name="connsiteY34" fmla="*/ 621 h 438150"/>
                    <a:gd name="connsiteX35" fmla="*/ 416898 w 526297"/>
                    <a:gd name="connsiteY35" fmla="*/ 621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526297" h="438150">
                      <a:moveTo>
                        <a:pt x="483573" y="133971"/>
                      </a:moveTo>
                      <a:cubicBezTo>
                        <a:pt x="507957" y="133971"/>
                        <a:pt x="527674" y="153688"/>
                        <a:pt x="527674" y="178072"/>
                      </a:cubicBezTo>
                      <a:cubicBezTo>
                        <a:pt x="527674" y="179215"/>
                        <a:pt x="527674" y="180358"/>
                        <a:pt x="527579" y="181501"/>
                      </a:cubicBezTo>
                      <a:lnTo>
                        <a:pt x="514244" y="355237"/>
                      </a:lnTo>
                      <a:cubicBezTo>
                        <a:pt x="513101" y="370096"/>
                        <a:pt x="500718" y="381621"/>
                        <a:pt x="485764" y="381621"/>
                      </a:cubicBezTo>
                      <a:lnTo>
                        <a:pt x="454998" y="381621"/>
                      </a:lnTo>
                      <a:lnTo>
                        <a:pt x="454998" y="438771"/>
                      </a:lnTo>
                      <a:lnTo>
                        <a:pt x="435948" y="438771"/>
                      </a:lnTo>
                      <a:lnTo>
                        <a:pt x="435948" y="381621"/>
                      </a:lnTo>
                      <a:lnTo>
                        <a:pt x="93048" y="381621"/>
                      </a:lnTo>
                      <a:lnTo>
                        <a:pt x="93048" y="438771"/>
                      </a:lnTo>
                      <a:lnTo>
                        <a:pt x="73998" y="438771"/>
                      </a:lnTo>
                      <a:lnTo>
                        <a:pt x="73998" y="381621"/>
                      </a:lnTo>
                      <a:lnTo>
                        <a:pt x="43328" y="381621"/>
                      </a:lnTo>
                      <a:cubicBezTo>
                        <a:pt x="28373" y="381621"/>
                        <a:pt x="15991" y="370096"/>
                        <a:pt x="14848" y="355237"/>
                      </a:cubicBezTo>
                      <a:lnTo>
                        <a:pt x="1513" y="181501"/>
                      </a:lnTo>
                      <a:cubicBezTo>
                        <a:pt x="-392" y="157212"/>
                        <a:pt x="17801" y="135971"/>
                        <a:pt x="42089" y="134162"/>
                      </a:cubicBezTo>
                      <a:cubicBezTo>
                        <a:pt x="43232" y="134066"/>
                        <a:pt x="44375" y="134066"/>
                        <a:pt x="45518" y="134066"/>
                      </a:cubicBezTo>
                      <a:cubicBezTo>
                        <a:pt x="73141" y="134066"/>
                        <a:pt x="96858" y="153688"/>
                        <a:pt x="101906" y="180834"/>
                      </a:cubicBezTo>
                      <a:lnTo>
                        <a:pt x="121623" y="286371"/>
                      </a:lnTo>
                      <a:lnTo>
                        <a:pt x="407373" y="286371"/>
                      </a:lnTo>
                      <a:lnTo>
                        <a:pt x="427185" y="180739"/>
                      </a:lnTo>
                      <a:cubicBezTo>
                        <a:pt x="432233" y="153592"/>
                        <a:pt x="455951" y="133971"/>
                        <a:pt x="483573" y="133971"/>
                      </a:cubicBezTo>
                      <a:close/>
                      <a:moveTo>
                        <a:pt x="416898" y="621"/>
                      </a:moveTo>
                      <a:cubicBezTo>
                        <a:pt x="453760" y="621"/>
                        <a:pt x="483573" y="30434"/>
                        <a:pt x="483573" y="67296"/>
                      </a:cubicBezTo>
                      <a:lnTo>
                        <a:pt x="483573" y="115397"/>
                      </a:lnTo>
                      <a:cubicBezTo>
                        <a:pt x="481192" y="115112"/>
                        <a:pt x="478811" y="114921"/>
                        <a:pt x="476429" y="114921"/>
                      </a:cubicBezTo>
                      <a:cubicBezTo>
                        <a:pt x="445473" y="114921"/>
                        <a:pt x="418803" y="136448"/>
                        <a:pt x="412040" y="166451"/>
                      </a:cubicBezTo>
                      <a:lnTo>
                        <a:pt x="411564" y="168737"/>
                      </a:lnTo>
                      <a:lnTo>
                        <a:pt x="393086" y="267321"/>
                      </a:lnTo>
                      <a:lnTo>
                        <a:pt x="135911" y="267321"/>
                      </a:lnTo>
                      <a:lnTo>
                        <a:pt x="117432" y="168737"/>
                      </a:lnTo>
                      <a:cubicBezTo>
                        <a:pt x="111622" y="137495"/>
                        <a:pt x="84285" y="114921"/>
                        <a:pt x="52567" y="114921"/>
                      </a:cubicBezTo>
                      <a:lnTo>
                        <a:pt x="54948" y="67296"/>
                      </a:lnTo>
                      <a:cubicBezTo>
                        <a:pt x="54948" y="30434"/>
                        <a:pt x="84761" y="621"/>
                        <a:pt x="121623" y="621"/>
                      </a:cubicBezTo>
                      <a:lnTo>
                        <a:pt x="416898" y="6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8571989" y="3393108"/>
                <a:ext cx="410200" cy="410198"/>
                <a:chOff x="6294223" y="2421206"/>
                <a:chExt cx="410200" cy="410198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6294223" y="2421206"/>
                  <a:ext cx="410200" cy="410198"/>
                </a:xfrm>
                <a:prstGeom prst="ellipse">
                  <a:avLst/>
                </a:prstGeom>
                <a:gradFill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60000">
                      <a:schemeClr val="accent4"/>
                    </a:gs>
                  </a:gsLst>
                  <a:lin ang="2700000" scaled="0"/>
                </a:gra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4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70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6410323" y="2561784"/>
                  <a:ext cx="178001" cy="141741"/>
                </a:xfrm>
                <a:custGeom>
                  <a:avLst/>
                  <a:gdLst>
                    <a:gd name="connsiteX0" fmla="*/ 486767 w 514350"/>
                    <a:gd name="connsiteY0" fmla="*/ 621 h 409575"/>
                    <a:gd name="connsiteX1" fmla="*/ 515342 w 514350"/>
                    <a:gd name="connsiteY1" fmla="*/ 29196 h 409575"/>
                    <a:gd name="connsiteX2" fmla="*/ 515342 w 514350"/>
                    <a:gd name="connsiteY2" fmla="*/ 324471 h 409575"/>
                    <a:gd name="connsiteX3" fmla="*/ 486767 w 514350"/>
                    <a:gd name="connsiteY3" fmla="*/ 353046 h 409575"/>
                    <a:gd name="connsiteX4" fmla="*/ 192159 w 514350"/>
                    <a:gd name="connsiteY4" fmla="*/ 353046 h 409575"/>
                    <a:gd name="connsiteX5" fmla="*/ 115387 w 514350"/>
                    <a:gd name="connsiteY5" fmla="*/ 410196 h 409575"/>
                    <a:gd name="connsiteX6" fmla="*/ 115387 w 514350"/>
                    <a:gd name="connsiteY6" fmla="*/ 353046 h 409575"/>
                    <a:gd name="connsiteX7" fmla="*/ 29567 w 514350"/>
                    <a:gd name="connsiteY7" fmla="*/ 353046 h 409575"/>
                    <a:gd name="connsiteX8" fmla="*/ 992 w 514350"/>
                    <a:gd name="connsiteY8" fmla="*/ 324471 h 409575"/>
                    <a:gd name="connsiteX9" fmla="*/ 992 w 514350"/>
                    <a:gd name="connsiteY9" fmla="*/ 29196 h 409575"/>
                    <a:gd name="connsiteX10" fmla="*/ 29567 w 514350"/>
                    <a:gd name="connsiteY10" fmla="*/ 621 h 409575"/>
                    <a:gd name="connsiteX11" fmla="*/ 486767 w 514350"/>
                    <a:gd name="connsiteY11" fmla="*/ 621 h 409575"/>
                    <a:gd name="connsiteX12" fmla="*/ 124817 w 514350"/>
                    <a:gd name="connsiteY12" fmla="*/ 143496 h 409575"/>
                    <a:gd name="connsiteX13" fmla="*/ 91480 w 514350"/>
                    <a:gd name="connsiteY13" fmla="*/ 176834 h 409575"/>
                    <a:gd name="connsiteX14" fmla="*/ 124817 w 514350"/>
                    <a:gd name="connsiteY14" fmla="*/ 210171 h 409575"/>
                    <a:gd name="connsiteX15" fmla="*/ 158155 w 514350"/>
                    <a:gd name="connsiteY15" fmla="*/ 176834 h 409575"/>
                    <a:gd name="connsiteX16" fmla="*/ 124817 w 514350"/>
                    <a:gd name="connsiteY16" fmla="*/ 143496 h 409575"/>
                    <a:gd name="connsiteX17" fmla="*/ 258167 w 514350"/>
                    <a:gd name="connsiteY17" fmla="*/ 143496 h 409575"/>
                    <a:gd name="connsiteX18" fmla="*/ 224830 w 514350"/>
                    <a:gd name="connsiteY18" fmla="*/ 176834 h 409575"/>
                    <a:gd name="connsiteX19" fmla="*/ 258167 w 514350"/>
                    <a:gd name="connsiteY19" fmla="*/ 210171 h 409575"/>
                    <a:gd name="connsiteX20" fmla="*/ 291505 w 514350"/>
                    <a:gd name="connsiteY20" fmla="*/ 176834 h 409575"/>
                    <a:gd name="connsiteX21" fmla="*/ 258167 w 514350"/>
                    <a:gd name="connsiteY21" fmla="*/ 143496 h 409575"/>
                    <a:gd name="connsiteX22" fmla="*/ 391517 w 514350"/>
                    <a:gd name="connsiteY22" fmla="*/ 143496 h 409575"/>
                    <a:gd name="connsiteX23" fmla="*/ 358180 w 514350"/>
                    <a:gd name="connsiteY23" fmla="*/ 176834 h 409575"/>
                    <a:gd name="connsiteX24" fmla="*/ 391517 w 514350"/>
                    <a:gd name="connsiteY24" fmla="*/ 210171 h 409575"/>
                    <a:gd name="connsiteX25" fmla="*/ 424855 w 514350"/>
                    <a:gd name="connsiteY25" fmla="*/ 176834 h 409575"/>
                    <a:gd name="connsiteX26" fmla="*/ 391517 w 514350"/>
                    <a:gd name="connsiteY26" fmla="*/ 143496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514350" h="409575">
                      <a:moveTo>
                        <a:pt x="486767" y="621"/>
                      </a:moveTo>
                      <a:cubicBezTo>
                        <a:pt x="502579" y="621"/>
                        <a:pt x="515342" y="13385"/>
                        <a:pt x="515342" y="29196"/>
                      </a:cubicBezTo>
                      <a:lnTo>
                        <a:pt x="515342" y="324471"/>
                      </a:lnTo>
                      <a:cubicBezTo>
                        <a:pt x="515342" y="340282"/>
                        <a:pt x="502579" y="353046"/>
                        <a:pt x="486767" y="353046"/>
                      </a:cubicBezTo>
                      <a:lnTo>
                        <a:pt x="192159" y="353046"/>
                      </a:lnTo>
                      <a:lnTo>
                        <a:pt x="115387" y="410196"/>
                      </a:lnTo>
                      <a:lnTo>
                        <a:pt x="115387" y="353046"/>
                      </a:lnTo>
                      <a:lnTo>
                        <a:pt x="29567" y="353046"/>
                      </a:lnTo>
                      <a:cubicBezTo>
                        <a:pt x="13755" y="353046"/>
                        <a:pt x="992" y="340282"/>
                        <a:pt x="992" y="324471"/>
                      </a:cubicBezTo>
                      <a:lnTo>
                        <a:pt x="992" y="29196"/>
                      </a:lnTo>
                      <a:cubicBezTo>
                        <a:pt x="992" y="13385"/>
                        <a:pt x="13755" y="621"/>
                        <a:pt x="29567" y="621"/>
                      </a:cubicBezTo>
                      <a:lnTo>
                        <a:pt x="486767" y="621"/>
                      </a:lnTo>
                      <a:close/>
                      <a:moveTo>
                        <a:pt x="124817" y="143496"/>
                      </a:moveTo>
                      <a:cubicBezTo>
                        <a:pt x="106434" y="143496"/>
                        <a:pt x="91480" y="158450"/>
                        <a:pt x="91480" y="176834"/>
                      </a:cubicBezTo>
                      <a:cubicBezTo>
                        <a:pt x="91480" y="195217"/>
                        <a:pt x="106434" y="210171"/>
                        <a:pt x="124817" y="210171"/>
                      </a:cubicBezTo>
                      <a:cubicBezTo>
                        <a:pt x="143200" y="210171"/>
                        <a:pt x="158155" y="195217"/>
                        <a:pt x="158155" y="176834"/>
                      </a:cubicBezTo>
                      <a:cubicBezTo>
                        <a:pt x="158155" y="158450"/>
                        <a:pt x="143200" y="143496"/>
                        <a:pt x="124817" y="143496"/>
                      </a:cubicBezTo>
                      <a:close/>
                      <a:moveTo>
                        <a:pt x="258167" y="143496"/>
                      </a:moveTo>
                      <a:cubicBezTo>
                        <a:pt x="239784" y="143496"/>
                        <a:pt x="224830" y="158450"/>
                        <a:pt x="224830" y="176834"/>
                      </a:cubicBezTo>
                      <a:cubicBezTo>
                        <a:pt x="224830" y="195217"/>
                        <a:pt x="239784" y="210171"/>
                        <a:pt x="258167" y="210171"/>
                      </a:cubicBezTo>
                      <a:cubicBezTo>
                        <a:pt x="276550" y="210171"/>
                        <a:pt x="291505" y="195217"/>
                        <a:pt x="291505" y="176834"/>
                      </a:cubicBezTo>
                      <a:cubicBezTo>
                        <a:pt x="291505" y="158450"/>
                        <a:pt x="276550" y="143496"/>
                        <a:pt x="258167" y="143496"/>
                      </a:cubicBezTo>
                      <a:close/>
                      <a:moveTo>
                        <a:pt x="391517" y="143496"/>
                      </a:moveTo>
                      <a:cubicBezTo>
                        <a:pt x="373134" y="143496"/>
                        <a:pt x="358180" y="158450"/>
                        <a:pt x="358180" y="176834"/>
                      </a:cubicBezTo>
                      <a:cubicBezTo>
                        <a:pt x="358180" y="195217"/>
                        <a:pt x="373134" y="210171"/>
                        <a:pt x="391517" y="210171"/>
                      </a:cubicBezTo>
                      <a:cubicBezTo>
                        <a:pt x="409900" y="210171"/>
                        <a:pt x="424855" y="195217"/>
                        <a:pt x="424855" y="176834"/>
                      </a:cubicBezTo>
                      <a:cubicBezTo>
                        <a:pt x="424855" y="158450"/>
                        <a:pt x="409900" y="143496"/>
                        <a:pt x="391517" y="1434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1148736" y="4950504"/>
                <a:ext cx="623839" cy="623836"/>
                <a:chOff x="7239420" y="2421206"/>
                <a:chExt cx="410200" cy="410198"/>
              </a:xfrm>
            </p:grpSpPr>
            <p:sp>
              <p:nvSpPr>
                <p:cNvPr id="23" name="椭圆 22"/>
                <p:cNvSpPr/>
                <p:nvPr/>
              </p:nvSpPr>
              <p:spPr>
                <a:xfrm>
                  <a:off x="7239420" y="2421206"/>
                  <a:ext cx="410200" cy="410198"/>
                </a:xfrm>
                <a:prstGeom prst="ellipse">
                  <a:avLst/>
                </a:prstGeom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60000">
                      <a:schemeClr val="accent5"/>
                    </a:gs>
                  </a:gsLst>
                  <a:lin ang="2700000" scaled="0"/>
                </a:gra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5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任意多边形: 形状 23"/>
                <p:cNvSpPr/>
                <p:nvPr/>
              </p:nvSpPr>
              <p:spPr>
                <a:xfrm>
                  <a:off x="7355519" y="2542068"/>
                  <a:ext cx="178001" cy="174822"/>
                </a:xfrm>
                <a:custGeom>
                  <a:avLst/>
                  <a:gdLst>
                    <a:gd name="connsiteX0" fmla="*/ 343764 w 533400"/>
                    <a:gd name="connsiteY0" fmla="*/ 276846 h 523875"/>
                    <a:gd name="connsiteX1" fmla="*/ 372339 w 533400"/>
                    <a:gd name="connsiteY1" fmla="*/ 305421 h 523875"/>
                    <a:gd name="connsiteX2" fmla="*/ 372339 w 533400"/>
                    <a:gd name="connsiteY2" fmla="*/ 495921 h 523875"/>
                    <a:gd name="connsiteX3" fmla="*/ 343764 w 533400"/>
                    <a:gd name="connsiteY3" fmla="*/ 524496 h 523875"/>
                    <a:gd name="connsiteX4" fmla="*/ 191364 w 533400"/>
                    <a:gd name="connsiteY4" fmla="*/ 524496 h 523875"/>
                    <a:gd name="connsiteX5" fmla="*/ 162789 w 533400"/>
                    <a:gd name="connsiteY5" fmla="*/ 495921 h 523875"/>
                    <a:gd name="connsiteX6" fmla="*/ 162789 w 533400"/>
                    <a:gd name="connsiteY6" fmla="*/ 305421 h 523875"/>
                    <a:gd name="connsiteX7" fmla="*/ 191364 w 533400"/>
                    <a:gd name="connsiteY7" fmla="*/ 276846 h 523875"/>
                    <a:gd name="connsiteX8" fmla="*/ 343764 w 533400"/>
                    <a:gd name="connsiteY8" fmla="*/ 276846 h 523875"/>
                    <a:gd name="connsiteX9" fmla="*/ 143739 w 533400"/>
                    <a:gd name="connsiteY9" fmla="*/ 114921 h 523875"/>
                    <a:gd name="connsiteX10" fmla="*/ 179934 w 533400"/>
                    <a:gd name="connsiteY10" fmla="*/ 153021 h 523875"/>
                    <a:gd name="connsiteX11" fmla="*/ 181839 w 533400"/>
                    <a:gd name="connsiteY11" fmla="*/ 153021 h 523875"/>
                    <a:gd name="connsiteX12" fmla="*/ 353289 w 533400"/>
                    <a:gd name="connsiteY12" fmla="*/ 153021 h 523875"/>
                    <a:gd name="connsiteX13" fmla="*/ 391389 w 533400"/>
                    <a:gd name="connsiteY13" fmla="*/ 116826 h 523875"/>
                    <a:gd name="connsiteX14" fmla="*/ 391389 w 533400"/>
                    <a:gd name="connsiteY14" fmla="*/ 114921 h 523875"/>
                    <a:gd name="connsiteX15" fmla="*/ 505689 w 533400"/>
                    <a:gd name="connsiteY15" fmla="*/ 114921 h 523875"/>
                    <a:gd name="connsiteX16" fmla="*/ 534264 w 533400"/>
                    <a:gd name="connsiteY16" fmla="*/ 143496 h 523875"/>
                    <a:gd name="connsiteX17" fmla="*/ 534264 w 533400"/>
                    <a:gd name="connsiteY17" fmla="*/ 381621 h 523875"/>
                    <a:gd name="connsiteX18" fmla="*/ 505689 w 533400"/>
                    <a:gd name="connsiteY18" fmla="*/ 410196 h 523875"/>
                    <a:gd name="connsiteX19" fmla="*/ 391389 w 533400"/>
                    <a:gd name="connsiteY19" fmla="*/ 410196 h 523875"/>
                    <a:gd name="connsiteX20" fmla="*/ 391389 w 533400"/>
                    <a:gd name="connsiteY20" fmla="*/ 295896 h 523875"/>
                    <a:gd name="connsiteX21" fmla="*/ 355194 w 533400"/>
                    <a:gd name="connsiteY21" fmla="*/ 257796 h 523875"/>
                    <a:gd name="connsiteX22" fmla="*/ 353289 w 533400"/>
                    <a:gd name="connsiteY22" fmla="*/ 257796 h 523875"/>
                    <a:gd name="connsiteX23" fmla="*/ 181839 w 533400"/>
                    <a:gd name="connsiteY23" fmla="*/ 257796 h 523875"/>
                    <a:gd name="connsiteX24" fmla="*/ 143739 w 533400"/>
                    <a:gd name="connsiteY24" fmla="*/ 293991 h 523875"/>
                    <a:gd name="connsiteX25" fmla="*/ 143739 w 533400"/>
                    <a:gd name="connsiteY25" fmla="*/ 295896 h 523875"/>
                    <a:gd name="connsiteX26" fmla="*/ 143739 w 533400"/>
                    <a:gd name="connsiteY26" fmla="*/ 410196 h 523875"/>
                    <a:gd name="connsiteX27" fmla="*/ 29439 w 533400"/>
                    <a:gd name="connsiteY27" fmla="*/ 410196 h 523875"/>
                    <a:gd name="connsiteX28" fmla="*/ 864 w 533400"/>
                    <a:gd name="connsiteY28" fmla="*/ 381621 h 523875"/>
                    <a:gd name="connsiteX29" fmla="*/ 864 w 533400"/>
                    <a:gd name="connsiteY29" fmla="*/ 201408 h 523875"/>
                    <a:gd name="connsiteX30" fmla="*/ 11151 w 533400"/>
                    <a:gd name="connsiteY30" fmla="*/ 175405 h 523875"/>
                    <a:gd name="connsiteX31" fmla="*/ 56300 w 533400"/>
                    <a:gd name="connsiteY31" fmla="*/ 127018 h 523875"/>
                    <a:gd name="connsiteX32" fmla="*/ 84112 w 533400"/>
                    <a:gd name="connsiteY32" fmla="*/ 114921 h 523875"/>
                    <a:gd name="connsiteX33" fmla="*/ 143739 w 533400"/>
                    <a:gd name="connsiteY33" fmla="*/ 114921 h 523875"/>
                    <a:gd name="connsiteX34" fmla="*/ 462827 w 533400"/>
                    <a:gd name="connsiteY34" fmla="*/ 172071 h 523875"/>
                    <a:gd name="connsiteX35" fmla="*/ 448539 w 533400"/>
                    <a:gd name="connsiteY35" fmla="*/ 186359 h 523875"/>
                    <a:gd name="connsiteX36" fmla="*/ 462827 w 533400"/>
                    <a:gd name="connsiteY36" fmla="*/ 200646 h 523875"/>
                    <a:gd name="connsiteX37" fmla="*/ 477114 w 533400"/>
                    <a:gd name="connsiteY37" fmla="*/ 186359 h 523875"/>
                    <a:gd name="connsiteX38" fmla="*/ 462827 w 533400"/>
                    <a:gd name="connsiteY38" fmla="*/ 172071 h 523875"/>
                    <a:gd name="connsiteX39" fmla="*/ 343764 w 533400"/>
                    <a:gd name="connsiteY39" fmla="*/ 621 h 523875"/>
                    <a:gd name="connsiteX40" fmla="*/ 372339 w 533400"/>
                    <a:gd name="connsiteY40" fmla="*/ 29196 h 523875"/>
                    <a:gd name="connsiteX41" fmla="*/ 372339 w 533400"/>
                    <a:gd name="connsiteY41" fmla="*/ 105396 h 523875"/>
                    <a:gd name="connsiteX42" fmla="*/ 343764 w 533400"/>
                    <a:gd name="connsiteY42" fmla="*/ 133971 h 523875"/>
                    <a:gd name="connsiteX43" fmla="*/ 191364 w 533400"/>
                    <a:gd name="connsiteY43" fmla="*/ 133971 h 523875"/>
                    <a:gd name="connsiteX44" fmla="*/ 162789 w 533400"/>
                    <a:gd name="connsiteY44" fmla="*/ 105396 h 523875"/>
                    <a:gd name="connsiteX45" fmla="*/ 162789 w 533400"/>
                    <a:gd name="connsiteY45" fmla="*/ 29196 h 523875"/>
                    <a:gd name="connsiteX46" fmla="*/ 191364 w 533400"/>
                    <a:gd name="connsiteY46" fmla="*/ 621 h 523875"/>
                    <a:gd name="connsiteX47" fmla="*/ 343764 w 533400"/>
                    <a:gd name="connsiteY47" fmla="*/ 621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33400" h="523875">
                      <a:moveTo>
                        <a:pt x="343764" y="276846"/>
                      </a:moveTo>
                      <a:cubicBezTo>
                        <a:pt x="359576" y="276846"/>
                        <a:pt x="372339" y="289610"/>
                        <a:pt x="372339" y="305421"/>
                      </a:cubicBezTo>
                      <a:lnTo>
                        <a:pt x="372339" y="495921"/>
                      </a:lnTo>
                      <a:cubicBezTo>
                        <a:pt x="372339" y="511732"/>
                        <a:pt x="359576" y="524496"/>
                        <a:pt x="343764" y="524496"/>
                      </a:cubicBezTo>
                      <a:lnTo>
                        <a:pt x="191364" y="524496"/>
                      </a:lnTo>
                      <a:cubicBezTo>
                        <a:pt x="175552" y="524496"/>
                        <a:pt x="162789" y="511732"/>
                        <a:pt x="162789" y="495921"/>
                      </a:cubicBezTo>
                      <a:lnTo>
                        <a:pt x="162789" y="305421"/>
                      </a:lnTo>
                      <a:cubicBezTo>
                        <a:pt x="162789" y="289610"/>
                        <a:pt x="175552" y="276846"/>
                        <a:pt x="191364" y="276846"/>
                      </a:cubicBezTo>
                      <a:lnTo>
                        <a:pt x="343764" y="276846"/>
                      </a:lnTo>
                      <a:close/>
                      <a:moveTo>
                        <a:pt x="143739" y="114921"/>
                      </a:moveTo>
                      <a:cubicBezTo>
                        <a:pt x="143739" y="135305"/>
                        <a:pt x="159741" y="151973"/>
                        <a:pt x="179934" y="153021"/>
                      </a:cubicBezTo>
                      <a:lnTo>
                        <a:pt x="181839" y="153021"/>
                      </a:lnTo>
                      <a:lnTo>
                        <a:pt x="353289" y="153021"/>
                      </a:lnTo>
                      <a:cubicBezTo>
                        <a:pt x="373673" y="153021"/>
                        <a:pt x="390341" y="137019"/>
                        <a:pt x="391389" y="116826"/>
                      </a:cubicBezTo>
                      <a:lnTo>
                        <a:pt x="391389" y="114921"/>
                      </a:lnTo>
                      <a:lnTo>
                        <a:pt x="505689" y="114921"/>
                      </a:lnTo>
                      <a:cubicBezTo>
                        <a:pt x="521501" y="114921"/>
                        <a:pt x="534264" y="127685"/>
                        <a:pt x="534264" y="143496"/>
                      </a:cubicBezTo>
                      <a:lnTo>
                        <a:pt x="534264" y="381621"/>
                      </a:lnTo>
                      <a:cubicBezTo>
                        <a:pt x="534264" y="397432"/>
                        <a:pt x="521501" y="410196"/>
                        <a:pt x="505689" y="410196"/>
                      </a:cubicBezTo>
                      <a:lnTo>
                        <a:pt x="391389" y="410196"/>
                      </a:lnTo>
                      <a:lnTo>
                        <a:pt x="391389" y="295896"/>
                      </a:lnTo>
                      <a:cubicBezTo>
                        <a:pt x="391389" y="275512"/>
                        <a:pt x="375387" y="258844"/>
                        <a:pt x="355194" y="257796"/>
                      </a:cubicBezTo>
                      <a:lnTo>
                        <a:pt x="353289" y="257796"/>
                      </a:lnTo>
                      <a:lnTo>
                        <a:pt x="181839" y="257796"/>
                      </a:lnTo>
                      <a:cubicBezTo>
                        <a:pt x="161455" y="257796"/>
                        <a:pt x="144787" y="273798"/>
                        <a:pt x="143739" y="293991"/>
                      </a:cubicBezTo>
                      <a:lnTo>
                        <a:pt x="143739" y="295896"/>
                      </a:lnTo>
                      <a:lnTo>
                        <a:pt x="143739" y="410196"/>
                      </a:lnTo>
                      <a:lnTo>
                        <a:pt x="29439" y="410196"/>
                      </a:lnTo>
                      <a:cubicBezTo>
                        <a:pt x="13627" y="410196"/>
                        <a:pt x="864" y="397432"/>
                        <a:pt x="864" y="381621"/>
                      </a:cubicBezTo>
                      <a:lnTo>
                        <a:pt x="864" y="201408"/>
                      </a:lnTo>
                      <a:cubicBezTo>
                        <a:pt x="864" y="191788"/>
                        <a:pt x="4484" y="182454"/>
                        <a:pt x="11151" y="175405"/>
                      </a:cubicBezTo>
                      <a:lnTo>
                        <a:pt x="56300" y="127018"/>
                      </a:lnTo>
                      <a:cubicBezTo>
                        <a:pt x="63538" y="119303"/>
                        <a:pt x="73635" y="114921"/>
                        <a:pt x="84112" y="114921"/>
                      </a:cubicBezTo>
                      <a:lnTo>
                        <a:pt x="143739" y="114921"/>
                      </a:lnTo>
                      <a:close/>
                      <a:moveTo>
                        <a:pt x="462827" y="172071"/>
                      </a:moveTo>
                      <a:cubicBezTo>
                        <a:pt x="454921" y="172071"/>
                        <a:pt x="448539" y="178453"/>
                        <a:pt x="448539" y="186359"/>
                      </a:cubicBezTo>
                      <a:cubicBezTo>
                        <a:pt x="448539" y="194264"/>
                        <a:pt x="454921" y="200646"/>
                        <a:pt x="462827" y="200646"/>
                      </a:cubicBezTo>
                      <a:cubicBezTo>
                        <a:pt x="470732" y="200646"/>
                        <a:pt x="477114" y="194264"/>
                        <a:pt x="477114" y="186359"/>
                      </a:cubicBezTo>
                      <a:cubicBezTo>
                        <a:pt x="477114" y="178453"/>
                        <a:pt x="470732" y="172071"/>
                        <a:pt x="462827" y="172071"/>
                      </a:cubicBezTo>
                      <a:close/>
                      <a:moveTo>
                        <a:pt x="343764" y="621"/>
                      </a:moveTo>
                      <a:cubicBezTo>
                        <a:pt x="359576" y="621"/>
                        <a:pt x="372339" y="13385"/>
                        <a:pt x="372339" y="29196"/>
                      </a:cubicBezTo>
                      <a:lnTo>
                        <a:pt x="372339" y="105396"/>
                      </a:lnTo>
                      <a:cubicBezTo>
                        <a:pt x="372339" y="121207"/>
                        <a:pt x="359576" y="133971"/>
                        <a:pt x="343764" y="133971"/>
                      </a:cubicBezTo>
                      <a:lnTo>
                        <a:pt x="191364" y="133971"/>
                      </a:lnTo>
                      <a:cubicBezTo>
                        <a:pt x="175552" y="133971"/>
                        <a:pt x="162789" y="121207"/>
                        <a:pt x="162789" y="105396"/>
                      </a:cubicBezTo>
                      <a:lnTo>
                        <a:pt x="162789" y="29196"/>
                      </a:lnTo>
                      <a:cubicBezTo>
                        <a:pt x="162789" y="13385"/>
                        <a:pt x="175552" y="621"/>
                        <a:pt x="191364" y="621"/>
                      </a:cubicBezTo>
                      <a:lnTo>
                        <a:pt x="343764" y="6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6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1148736" y="5034923"/>
                <a:ext cx="4947263" cy="1076397"/>
                <a:chOff x="-927029" y="2866334"/>
                <a:chExt cx="4947263" cy="1076397"/>
              </a:xfrm>
            </p:grpSpPr>
            <p:sp>
              <p:nvSpPr>
                <p:cNvPr id="19" name="矩形 18"/>
                <p:cNvSpPr/>
                <p:nvPr/>
              </p:nvSpPr>
              <p:spPr>
                <a:xfrm flipH="1">
                  <a:off x="2534334" y="2866334"/>
                  <a:ext cx="1485900" cy="46102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lang="ko-KR" altLang="zh-CN" b="1" dirty="0">
                      <a:ea typeface="Batang" panose="02030600000101010101" pitchFamily="18" charset="-127"/>
                    </a:rPr>
                    <a:t>업그레이드</a:t>
                  </a:r>
                  <a:endPara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-927029" y="3573399"/>
                  <a:ext cx="1482817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b="1" i="0">
                      <a:gradFill>
                        <a:gsLst>
                          <a:gs pos="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60000">
                            <a:schemeClr val="accent6"/>
                          </a:gs>
                        </a:gsLst>
                        <a:lin ang="2700000" scaled="0"/>
                      </a:gradFill>
                      <a:effectLst/>
                    </a:defRPr>
                  </a:lvl1pPr>
                </a:lstStyle>
                <a:p>
                  <a:pPr algn="l"/>
                  <a:r>
                    <a:rPr lang="ko-KR" altLang="zh-CN" sz="1800" b="1" dirty="0">
                      <a:solidFill>
                        <a:schemeClr val="tx1"/>
                      </a:solidFill>
                      <a:effectLst/>
                      <a:ea typeface="Batang" panose="02030600000101010101" pitchFamily="18" charset="-127"/>
                      <a:cs typeface="Batang" panose="02030600000101010101" pitchFamily="18" charset="-127"/>
                    </a:rPr>
                    <a:t>백업</a:t>
                  </a:r>
                  <a:endParaRPr lang="en-US" altLang="zh-CN" dirty="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5782349" y="3041504"/>
                <a:ext cx="2386898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b="1" i="0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60000">
                          <a:schemeClr val="accent6"/>
                        </a:gs>
                      </a:gsLst>
                      <a:lin ang="2700000" scaled="0"/>
                    </a:gradFill>
                    <a:effectLst/>
                  </a:defRPr>
                </a:lvl1pPr>
              </a:lstStyle>
              <a:p>
                <a:r>
                  <a:rPr lang="en-US" altLang="ko-KR" dirty="0">
                    <a:solidFill>
                      <a:schemeClr val="tx1"/>
                    </a:solidFill>
                    <a:ea typeface="Batang" panose="02030600000101010101" pitchFamily="18" charset="-127"/>
                  </a:rPr>
                  <a:t>Repository DB</a:t>
                </a:r>
                <a:r>
                  <a:rPr lang="ko-KR" altLang="en-US" dirty="0">
                    <a:solidFill>
                      <a:schemeClr val="tx1"/>
                    </a:solidFill>
                    <a:ea typeface="Batang" panose="02030600000101010101" pitchFamily="18" charset="-127"/>
                  </a:rPr>
                  <a:t>설정 </a:t>
                </a:r>
                <a:r>
                  <a:rPr lang="en-US" altLang="ko-KR" dirty="0">
                    <a:solidFill>
                      <a:schemeClr val="tx1"/>
                    </a:solidFill>
                    <a:ea typeface="Batang" panose="02030600000101010101" pitchFamily="18" charset="-127"/>
                  </a:rPr>
                  <a:t>(</a:t>
                </a:r>
                <a:r>
                  <a:rPr lang="ko-KR" altLang="en-US" dirty="0">
                    <a:solidFill>
                      <a:schemeClr val="tx1"/>
                    </a:solidFill>
                    <a:ea typeface="Batang" panose="02030600000101010101" pitchFamily="18" charset="-127"/>
                  </a:rPr>
                  <a:t>필수 아님</a:t>
                </a:r>
                <a:r>
                  <a:rPr lang="en-US" altLang="ko-KR" dirty="0">
                    <a:solidFill>
                      <a:schemeClr val="tx1"/>
                    </a:solidFill>
                    <a:ea typeface="Batang" panose="02030600000101010101" pitchFamily="18" charset="-127"/>
                  </a:rPr>
                  <a:t>)</a:t>
                </a:r>
                <a:endParaRPr lang="en-US" altLang="zh-CN" dirty="0">
                  <a:solidFill>
                    <a:schemeClr val="tx1"/>
                  </a:solidFill>
                  <a:ea typeface="Batang" panose="02030600000101010101" pitchFamily="18" charset="-127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8082701" y="3932167"/>
                <a:ext cx="2159821" cy="46102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b="1" i="0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60000">
                          <a:schemeClr val="accent6"/>
                        </a:gs>
                      </a:gsLst>
                      <a:lin ang="2700000" scaled="0"/>
                    </a:gradFill>
                    <a:effectLst/>
                  </a:defRPr>
                </a:lvl1pPr>
              </a:lstStyle>
              <a:p>
                <a:pPr algn="l">
                  <a:lnSpc>
                    <a:spcPct val="150000"/>
                  </a:lnSpc>
                  <a:buSzPct val="25000"/>
                  <a:defRPr/>
                </a:pPr>
                <a:r>
                  <a:rPr lang="ko-KR" altLang="en-US" dirty="0">
                    <a:solidFill>
                      <a:schemeClr val="tx1"/>
                    </a:solidFill>
                    <a:ea typeface="Batang" panose="02030600000101010101" pitchFamily="18" charset="-127"/>
                  </a:rPr>
                  <a:t>업그레이드</a:t>
                </a:r>
                <a:r>
                  <a:rPr lang="en-US" altLang="ko-KR" dirty="0">
                    <a:solidFill>
                      <a:schemeClr val="tx1"/>
                    </a:solidFill>
                    <a:ea typeface="Batang" panose="02030600000101010101" pitchFamily="18" charset="-127"/>
                  </a:rPr>
                  <a:t> </a:t>
                </a:r>
                <a:r>
                  <a:rPr lang="ko-KR" altLang="en-US" dirty="0">
                    <a:solidFill>
                      <a:schemeClr val="tx1"/>
                    </a:solidFill>
                    <a:ea typeface="Batang" panose="02030600000101010101" pitchFamily="18" charset="-127"/>
                  </a:rPr>
                  <a:t>완성</a:t>
                </a:r>
                <a:endParaRPr lang="en-US" altLang="zh-CN" dirty="0">
                  <a:solidFill>
                    <a:schemeClr val="tx1"/>
                  </a:solidFill>
                  <a:ea typeface="Batang" panose="02030600000101010101" pitchFamily="18" charset="-127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683471" y="1644157"/>
              <a:ext cx="108585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ko-KR" altLang="en-US" sz="3200" b="1" dirty="0">
                  <a:solidFill>
                    <a:schemeClr val="accent1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전체 프로세스 소개</a:t>
              </a:r>
              <a:endParaRPr lang="en-US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9918004" y="746396"/>
            <a:ext cx="6648450" cy="46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SzPct val="25000"/>
              <a:defRPr/>
            </a:pPr>
            <a:r>
              <a:rPr lang="ko-KR" altLang="en-US" b="1" dirty="0">
                <a:ea typeface="Batang" panose="02030600000101010101" pitchFamily="18" charset="-127"/>
              </a:rPr>
              <a:t>정식 인가 신청</a:t>
            </a:r>
            <a:endParaRPr lang="en-US" altLang="zh-CN" b="1" dirty="0">
              <a:ea typeface="Batang" panose="02030600000101010101" pitchFamily="18" charset="-127"/>
            </a:endParaRPr>
          </a:p>
        </p:txBody>
      </p:sp>
      <p:sp>
        <p:nvSpPr>
          <p:cNvPr id="36" name="任意多边形: 形状 35"/>
          <p:cNvSpPr/>
          <p:nvPr/>
        </p:nvSpPr>
        <p:spPr>
          <a:xfrm>
            <a:off x="10515817" y="1562336"/>
            <a:ext cx="289846" cy="239218"/>
          </a:xfrm>
          <a:custGeom>
            <a:avLst/>
            <a:gdLst>
              <a:gd name="T0" fmla="*/ 29 w 409"/>
              <a:gd name="T1" fmla="*/ 216 h 347"/>
              <a:gd name="T2" fmla="*/ 409 w 409"/>
              <a:gd name="T3" fmla="*/ 347 h 347"/>
              <a:gd name="T4" fmla="*/ 164 w 409"/>
              <a:gd name="T5" fmla="*/ 329 h 347"/>
              <a:gd name="T6" fmla="*/ 239 w 409"/>
              <a:gd name="T7" fmla="*/ 302 h 347"/>
              <a:gd name="T8" fmla="*/ 164 w 409"/>
              <a:gd name="T9" fmla="*/ 329 h 347"/>
              <a:gd name="T10" fmla="*/ 379 w 409"/>
              <a:gd name="T11" fmla="*/ 127 h 347"/>
              <a:gd name="T12" fmla="*/ 248 w 409"/>
              <a:gd name="T13" fmla="*/ 0 h 347"/>
              <a:gd name="T14" fmla="*/ 30 w 409"/>
              <a:gd name="T15" fmla="*/ 0 h 347"/>
              <a:gd name="T16" fmla="*/ 30 w 409"/>
              <a:gd name="T17" fmla="*/ 208 h 347"/>
              <a:gd name="T18" fmla="*/ 379 w 409"/>
              <a:gd name="T19" fmla="*/ 127 h 347"/>
              <a:gd name="T20" fmla="*/ 355 w 409"/>
              <a:gd name="T21" fmla="*/ 187 h 347"/>
              <a:gd name="T22" fmla="*/ 55 w 409"/>
              <a:gd name="T23" fmla="*/ 25 h 347"/>
              <a:gd name="T24" fmla="*/ 242 w 409"/>
              <a:gd name="T25" fmla="*/ 25 h 347"/>
              <a:gd name="T26" fmla="*/ 355 w 409"/>
              <a:gd name="T27" fmla="*/ 187 h 347"/>
              <a:gd name="T28" fmla="*/ 250 w 409"/>
              <a:gd name="T29" fmla="*/ 37 h 347"/>
              <a:gd name="T30" fmla="*/ 291 w 409"/>
              <a:gd name="T31" fmla="*/ 170 h 347"/>
              <a:gd name="T32" fmla="*/ 291 w 409"/>
              <a:gd name="T33" fmla="*/ 37 h 347"/>
              <a:gd name="T34" fmla="*/ 255 w 409"/>
              <a:gd name="T35" fmla="*/ 165 h 347"/>
              <a:gd name="T36" fmla="*/ 285 w 409"/>
              <a:gd name="T37" fmla="*/ 43 h 347"/>
              <a:gd name="T38" fmla="*/ 280 w 409"/>
              <a:gd name="T39" fmla="*/ 63 h 347"/>
              <a:gd name="T40" fmla="*/ 260 w 409"/>
              <a:gd name="T41" fmla="*/ 57 h 347"/>
              <a:gd name="T42" fmla="*/ 280 w 409"/>
              <a:gd name="T43" fmla="*/ 63 h 347"/>
              <a:gd name="T44" fmla="*/ 260 w 409"/>
              <a:gd name="T45" fmla="*/ 72 h 347"/>
              <a:gd name="T46" fmla="*/ 280 w 409"/>
              <a:gd name="T47" fmla="*/ 66 h 347"/>
              <a:gd name="T48" fmla="*/ 260 w 409"/>
              <a:gd name="T49" fmla="*/ 144 h 347"/>
              <a:gd name="T50" fmla="*/ 280 w 409"/>
              <a:gd name="T51" fmla="*/ 150 h 347"/>
              <a:gd name="T52" fmla="*/ 260 w 409"/>
              <a:gd name="T53" fmla="*/ 144 h 347"/>
              <a:gd name="T54" fmla="*/ 168 w 409"/>
              <a:gd name="T55" fmla="*/ 35 h 347"/>
              <a:gd name="T56" fmla="*/ 178 w 409"/>
              <a:gd name="T57" fmla="*/ 173 h 347"/>
              <a:gd name="T58" fmla="*/ 206 w 409"/>
              <a:gd name="T59" fmla="*/ 172 h 347"/>
              <a:gd name="T60" fmla="*/ 247 w 409"/>
              <a:gd name="T61" fmla="*/ 39 h 347"/>
              <a:gd name="T62" fmla="*/ 206 w 409"/>
              <a:gd name="T63" fmla="*/ 43 h 347"/>
              <a:gd name="T64" fmla="*/ 174 w 409"/>
              <a:gd name="T65" fmla="*/ 167 h 347"/>
              <a:gd name="T66" fmla="*/ 172 w 409"/>
              <a:gd name="T67" fmla="*/ 41 h 347"/>
              <a:gd name="T68" fmla="*/ 174 w 409"/>
              <a:gd name="T69" fmla="*/ 167 h 347"/>
              <a:gd name="T70" fmla="*/ 241 w 409"/>
              <a:gd name="T71" fmla="*/ 44 h 347"/>
              <a:gd name="T72" fmla="*/ 212 w 409"/>
              <a:gd name="T73" fmla="*/ 120 h 347"/>
              <a:gd name="T74" fmla="*/ 217 w 409"/>
              <a:gd name="T75" fmla="*/ 135 h 347"/>
              <a:gd name="T76" fmla="*/ 237 w 409"/>
              <a:gd name="T77" fmla="*/ 129 h 347"/>
              <a:gd name="T78" fmla="*/ 217 w 409"/>
              <a:gd name="T79" fmla="*/ 135 h 347"/>
              <a:gd name="T80" fmla="*/ 237 w 409"/>
              <a:gd name="T81" fmla="*/ 143 h 347"/>
              <a:gd name="T82" fmla="*/ 217 w 409"/>
              <a:gd name="T83" fmla="*/ 138 h 347"/>
              <a:gd name="T84" fmla="*/ 212 w 409"/>
              <a:gd name="T85" fmla="*/ 153 h 347"/>
              <a:gd name="T86" fmla="*/ 241 w 409"/>
              <a:gd name="T87" fmla="*/ 166 h 347"/>
              <a:gd name="T88" fmla="*/ 212 w 409"/>
              <a:gd name="T89" fmla="*/ 153 h 347"/>
              <a:gd name="T90" fmla="*/ 237 w 409"/>
              <a:gd name="T91" fmla="*/ 57 h 347"/>
              <a:gd name="T92" fmla="*/ 216 w 409"/>
              <a:gd name="T93" fmla="*/ 63 h 347"/>
              <a:gd name="T94" fmla="*/ 160 w 409"/>
              <a:gd name="T95" fmla="*/ 124 h 347"/>
              <a:gd name="T96" fmla="*/ 181 w 409"/>
              <a:gd name="T97" fmla="*/ 58 h 347"/>
              <a:gd name="T98" fmla="*/ 160 w 409"/>
              <a:gd name="T99" fmla="*/ 124 h 347"/>
              <a:gd name="T100" fmla="*/ 186 w 409"/>
              <a:gd name="T101" fmla="*/ 59 h 347"/>
              <a:gd name="T102" fmla="*/ 176 w 409"/>
              <a:gd name="T103" fmla="*/ 12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9" h="347">
                <a:moveTo>
                  <a:pt x="380" y="216"/>
                </a:moveTo>
                <a:lnTo>
                  <a:pt x="29" y="216"/>
                </a:lnTo>
                <a:lnTo>
                  <a:pt x="0" y="347"/>
                </a:lnTo>
                <a:lnTo>
                  <a:pt x="409" y="347"/>
                </a:lnTo>
                <a:lnTo>
                  <a:pt x="380" y="216"/>
                </a:lnTo>
                <a:close/>
                <a:moveTo>
                  <a:pt x="164" y="329"/>
                </a:moveTo>
                <a:lnTo>
                  <a:pt x="170" y="302"/>
                </a:lnTo>
                <a:lnTo>
                  <a:pt x="239" y="302"/>
                </a:lnTo>
                <a:lnTo>
                  <a:pt x="245" y="329"/>
                </a:lnTo>
                <a:lnTo>
                  <a:pt x="164" y="329"/>
                </a:lnTo>
                <a:close/>
                <a:moveTo>
                  <a:pt x="379" y="127"/>
                </a:moveTo>
                <a:lnTo>
                  <a:pt x="379" y="127"/>
                </a:lnTo>
                <a:lnTo>
                  <a:pt x="379" y="0"/>
                </a:lnTo>
                <a:lnTo>
                  <a:pt x="248" y="0"/>
                </a:lnTo>
                <a:lnTo>
                  <a:pt x="162" y="0"/>
                </a:lnTo>
                <a:lnTo>
                  <a:pt x="30" y="0"/>
                </a:lnTo>
                <a:lnTo>
                  <a:pt x="30" y="127"/>
                </a:lnTo>
                <a:lnTo>
                  <a:pt x="30" y="208"/>
                </a:lnTo>
                <a:lnTo>
                  <a:pt x="379" y="208"/>
                </a:lnTo>
                <a:lnTo>
                  <a:pt x="379" y="127"/>
                </a:lnTo>
                <a:lnTo>
                  <a:pt x="379" y="127"/>
                </a:lnTo>
                <a:close/>
                <a:moveTo>
                  <a:pt x="355" y="187"/>
                </a:moveTo>
                <a:lnTo>
                  <a:pt x="55" y="187"/>
                </a:lnTo>
                <a:lnTo>
                  <a:pt x="55" y="25"/>
                </a:lnTo>
                <a:lnTo>
                  <a:pt x="167" y="25"/>
                </a:lnTo>
                <a:lnTo>
                  <a:pt x="242" y="25"/>
                </a:lnTo>
                <a:lnTo>
                  <a:pt x="355" y="25"/>
                </a:lnTo>
                <a:lnTo>
                  <a:pt x="355" y="187"/>
                </a:lnTo>
                <a:close/>
                <a:moveTo>
                  <a:pt x="291" y="37"/>
                </a:moveTo>
                <a:lnTo>
                  <a:pt x="250" y="37"/>
                </a:lnTo>
                <a:lnTo>
                  <a:pt x="250" y="170"/>
                </a:lnTo>
                <a:lnTo>
                  <a:pt x="291" y="170"/>
                </a:lnTo>
                <a:lnTo>
                  <a:pt x="291" y="37"/>
                </a:lnTo>
                <a:lnTo>
                  <a:pt x="291" y="37"/>
                </a:lnTo>
                <a:close/>
                <a:moveTo>
                  <a:pt x="285" y="165"/>
                </a:moveTo>
                <a:lnTo>
                  <a:pt x="255" y="165"/>
                </a:lnTo>
                <a:lnTo>
                  <a:pt x="255" y="43"/>
                </a:lnTo>
                <a:lnTo>
                  <a:pt x="285" y="43"/>
                </a:lnTo>
                <a:lnTo>
                  <a:pt x="285" y="165"/>
                </a:lnTo>
                <a:close/>
                <a:moveTo>
                  <a:pt x="280" y="63"/>
                </a:moveTo>
                <a:lnTo>
                  <a:pt x="260" y="63"/>
                </a:lnTo>
                <a:lnTo>
                  <a:pt x="260" y="57"/>
                </a:lnTo>
                <a:lnTo>
                  <a:pt x="280" y="57"/>
                </a:lnTo>
                <a:lnTo>
                  <a:pt x="280" y="63"/>
                </a:lnTo>
                <a:close/>
                <a:moveTo>
                  <a:pt x="280" y="72"/>
                </a:moveTo>
                <a:lnTo>
                  <a:pt x="260" y="72"/>
                </a:lnTo>
                <a:lnTo>
                  <a:pt x="260" y="66"/>
                </a:lnTo>
                <a:lnTo>
                  <a:pt x="280" y="66"/>
                </a:lnTo>
                <a:lnTo>
                  <a:pt x="280" y="72"/>
                </a:lnTo>
                <a:close/>
                <a:moveTo>
                  <a:pt x="260" y="144"/>
                </a:moveTo>
                <a:lnTo>
                  <a:pt x="280" y="144"/>
                </a:lnTo>
                <a:lnTo>
                  <a:pt x="280" y="150"/>
                </a:lnTo>
                <a:lnTo>
                  <a:pt x="260" y="150"/>
                </a:lnTo>
                <a:lnTo>
                  <a:pt x="260" y="144"/>
                </a:lnTo>
                <a:close/>
                <a:moveTo>
                  <a:pt x="206" y="43"/>
                </a:moveTo>
                <a:lnTo>
                  <a:pt x="168" y="35"/>
                </a:lnTo>
                <a:lnTo>
                  <a:pt x="138" y="164"/>
                </a:lnTo>
                <a:lnTo>
                  <a:pt x="178" y="173"/>
                </a:lnTo>
                <a:lnTo>
                  <a:pt x="206" y="50"/>
                </a:lnTo>
                <a:lnTo>
                  <a:pt x="206" y="172"/>
                </a:lnTo>
                <a:lnTo>
                  <a:pt x="247" y="172"/>
                </a:lnTo>
                <a:lnTo>
                  <a:pt x="247" y="39"/>
                </a:lnTo>
                <a:lnTo>
                  <a:pt x="206" y="39"/>
                </a:lnTo>
                <a:lnTo>
                  <a:pt x="206" y="43"/>
                </a:lnTo>
                <a:lnTo>
                  <a:pt x="206" y="43"/>
                </a:lnTo>
                <a:close/>
                <a:moveTo>
                  <a:pt x="174" y="167"/>
                </a:moveTo>
                <a:lnTo>
                  <a:pt x="145" y="160"/>
                </a:lnTo>
                <a:lnTo>
                  <a:pt x="172" y="41"/>
                </a:lnTo>
                <a:lnTo>
                  <a:pt x="201" y="48"/>
                </a:lnTo>
                <a:lnTo>
                  <a:pt x="174" y="167"/>
                </a:lnTo>
                <a:close/>
                <a:moveTo>
                  <a:pt x="212" y="44"/>
                </a:moveTo>
                <a:lnTo>
                  <a:pt x="241" y="44"/>
                </a:lnTo>
                <a:lnTo>
                  <a:pt x="241" y="120"/>
                </a:lnTo>
                <a:lnTo>
                  <a:pt x="212" y="120"/>
                </a:lnTo>
                <a:lnTo>
                  <a:pt x="212" y="44"/>
                </a:lnTo>
                <a:close/>
                <a:moveTo>
                  <a:pt x="217" y="135"/>
                </a:moveTo>
                <a:lnTo>
                  <a:pt x="217" y="129"/>
                </a:lnTo>
                <a:lnTo>
                  <a:pt x="237" y="129"/>
                </a:lnTo>
                <a:lnTo>
                  <a:pt x="237" y="135"/>
                </a:lnTo>
                <a:lnTo>
                  <a:pt x="217" y="135"/>
                </a:lnTo>
                <a:close/>
                <a:moveTo>
                  <a:pt x="237" y="138"/>
                </a:moveTo>
                <a:lnTo>
                  <a:pt x="237" y="143"/>
                </a:lnTo>
                <a:lnTo>
                  <a:pt x="217" y="143"/>
                </a:lnTo>
                <a:lnTo>
                  <a:pt x="217" y="138"/>
                </a:lnTo>
                <a:lnTo>
                  <a:pt x="237" y="138"/>
                </a:lnTo>
                <a:close/>
                <a:moveTo>
                  <a:pt x="212" y="153"/>
                </a:moveTo>
                <a:lnTo>
                  <a:pt x="241" y="153"/>
                </a:lnTo>
                <a:lnTo>
                  <a:pt x="241" y="166"/>
                </a:lnTo>
                <a:lnTo>
                  <a:pt x="212" y="166"/>
                </a:lnTo>
                <a:lnTo>
                  <a:pt x="212" y="153"/>
                </a:lnTo>
                <a:close/>
                <a:moveTo>
                  <a:pt x="216" y="57"/>
                </a:moveTo>
                <a:lnTo>
                  <a:pt x="237" y="57"/>
                </a:lnTo>
                <a:lnTo>
                  <a:pt x="237" y="63"/>
                </a:lnTo>
                <a:lnTo>
                  <a:pt x="216" y="63"/>
                </a:lnTo>
                <a:lnTo>
                  <a:pt x="216" y="57"/>
                </a:lnTo>
                <a:close/>
                <a:moveTo>
                  <a:pt x="160" y="124"/>
                </a:moveTo>
                <a:lnTo>
                  <a:pt x="176" y="57"/>
                </a:lnTo>
                <a:lnTo>
                  <a:pt x="181" y="58"/>
                </a:lnTo>
                <a:lnTo>
                  <a:pt x="165" y="125"/>
                </a:lnTo>
                <a:lnTo>
                  <a:pt x="160" y="124"/>
                </a:lnTo>
                <a:close/>
                <a:moveTo>
                  <a:pt x="171" y="127"/>
                </a:moveTo>
                <a:lnTo>
                  <a:pt x="186" y="59"/>
                </a:lnTo>
                <a:lnTo>
                  <a:pt x="191" y="60"/>
                </a:lnTo>
                <a:lnTo>
                  <a:pt x="176" y="128"/>
                </a:lnTo>
                <a:lnTo>
                  <a:pt x="171" y="1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7200" y="1257246"/>
            <a:ext cx="10999693" cy="1193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·</a:t>
            </a:r>
            <a:r>
              <a:rPr lang="ko-KR" altLang="en-US" sz="2000" b="1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테스트 환경으로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JDK1.8(JDK8)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로 구성된 추가 서버를 준비합니다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·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10-11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업그레이드는 이 테스트 환경에서 수행됩니다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·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업그레이드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11.0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이 완료된 후에는 이 테스트 환경을 운영 환경으로 직접 변환할 수 있습니다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.</a:t>
            </a:r>
            <a:endParaRPr lang="ko-KR" altLang="en-US" sz="2000" dirty="0">
              <a:latin typeface="Batang" panose="02030600000101010101" pitchFamily="18" charset="-127"/>
              <a:ea typeface="Batang" panose="02030600000101010101" pitchFamily="18" charset="-127"/>
              <a:cs typeface="Malgun Gothic Semilight" panose="020B0502040204020203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7200" y="214571"/>
            <a:ext cx="88511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단계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1: </a:t>
            </a: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테스트 환경 준비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4.png"/>
          <p:cNvPicPr preferRelativeResize="0"/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2429434" y="2146033"/>
            <a:ext cx="7333129" cy="3621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457200" y="1257246"/>
            <a:ext cx="10999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의사 결정 플랫폼에 </a:t>
            </a:r>
            <a:r>
              <a:rPr lang="en-US" altLang="zh-CN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Admin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로 로그인하고 관리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&gt;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유지보수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&gt;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백업 및 복원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&gt;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플랫폼 설정에서 수동 백업을 선택합니다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.</a:t>
            </a:r>
            <a:endParaRPr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457200" y="214571"/>
            <a:ext cx="885118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단계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</a:t>
            </a:r>
            <a:r>
              <a:rPr lang="ko-KR" altLang="en-US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운영 환경에서 플랫폼 구성 백업</a:t>
            </a:r>
            <a:endParaRPr lang="zh-CN" altLang="en-US" sz="3200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76331" y="208559"/>
            <a:ext cx="83594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단계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</a:t>
            </a:r>
            <a:r>
              <a:rPr lang="ko-KR" altLang="en-US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운영 환경에서 플랫폼 구성 백업</a:t>
            </a:r>
            <a:endParaRPr lang="zh-CN" altLang="en-US" sz="3200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322" y="2145328"/>
            <a:ext cx="6843356" cy="352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476331" y="1189071"/>
            <a:ext cx="1042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기본 백업 경로는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.../backup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이며 백업 파일은 프로젝트의</a:t>
            </a:r>
            <a:r>
              <a:rPr lang="zh-CN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tomcat/webapps/</a:t>
            </a:r>
            <a:r>
              <a:rPr lang="en-US" altLang="ko-KR" sz="2000" dirty="0" err="1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webroot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/backup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폴더에 저장됩니다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.</a:t>
            </a:r>
            <a:endParaRPr lang="zh-CN" altLang="en-US" sz="2000" dirty="0">
              <a:latin typeface="Batang" panose="02030600000101010101" pitchFamily="18" charset="-127"/>
              <a:ea typeface="Batang" panose="02030600000101010101" pitchFamily="18" charset="-127"/>
              <a:cs typeface="Malgun Gothic Semi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7181" y="164162"/>
            <a:ext cx="1021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단계</a:t>
            </a:r>
            <a:r>
              <a:rPr lang="en-US" altLang="ko-KR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r>
              <a:rPr lang="en-US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ko-KR" altLang="zh-CN" sz="32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테스트 환경에 프로젝트 파일 복사</a:t>
            </a:r>
            <a:endParaRPr lang="zh-CN" altLang="en-US" sz="3200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357" y="2125368"/>
            <a:ext cx="7769285" cy="3587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47181" y="1037042"/>
            <a:ext cx="6572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전체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Tomcat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을 테스트 환경에 복사하는 것이 좋습니다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  <a:cs typeface="Malgun Gothic Semilight" panose="020B0502040204020203" pitchFamily="34" charset="-122"/>
              </a:rPr>
              <a:t>.</a:t>
            </a:r>
            <a:endParaRPr lang="zh-CN" altLang="en-US" sz="2000" dirty="0">
              <a:latin typeface="Batang" panose="02030600000101010101" pitchFamily="18" charset="-127"/>
              <a:ea typeface="Batang" panose="02030600000101010101" pitchFamily="18" charset="-127"/>
              <a:cs typeface="Malgun Gothic Semi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5c660ff7-dbce-430a-b5db-3478f9338061"/>
  <p:tag name="COMMONDATA" val="eyJoZGlkIjoiYmE2YzM0YjUwYzBkYmRhMzM4ZGRiNmYxMmFjMGIwYj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2484</Words>
  <Application>Microsoft Macintosh PowerPoint</Application>
  <PresentationFormat>宽屏</PresentationFormat>
  <Paragraphs>201</Paragraphs>
  <Slides>29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等线</vt:lpstr>
      <vt:lpstr>等线 Light</vt:lpstr>
      <vt:lpstr>思源黑体 CN Medium</vt:lpstr>
      <vt:lpstr>思源黑体 CN Normal</vt:lpstr>
      <vt:lpstr>Batang</vt:lpstr>
      <vt:lpstr>Malgun Gothic</vt:lpstr>
      <vt:lpstr>NanumGothic</vt:lpstr>
      <vt:lpstr>PingFangSC-Semibold</vt:lpstr>
      <vt:lpstr>Arial</vt:lpstr>
      <vt:lpstr>Office 主题​​</vt:lpstr>
      <vt:lpstr>  FineReport 10-11  업그레이드 방법</vt:lpstr>
      <vt:lpstr>목차 CONTENT</vt:lpstr>
      <vt:lpstr>목차 CONTENT</vt:lpstr>
      <vt:lpstr>목차 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표제</dc:title>
  <dc:creator>吕 智诚</dc:creator>
  <cp:lastModifiedBy>刘 成彬</cp:lastModifiedBy>
  <cp:revision>145</cp:revision>
  <dcterms:created xsi:type="dcterms:W3CDTF">2021-03-10T05:54:00Z</dcterms:created>
  <dcterms:modified xsi:type="dcterms:W3CDTF">2023-08-03T08:00:02Z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89C596B26C0549A098ABBE7FCFFA4B10_12</vt:lpwstr>
  </property>
</Properties>
</file>